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2" r:id="rId7"/>
    <p:sldId id="264" r:id="rId8"/>
    <p:sldId id="265" r:id="rId9"/>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p:scale>
          <a:sx n="55" d="100"/>
          <a:sy n="55" d="100"/>
        </p:scale>
        <p:origin x="-1302" y="-48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2390564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4219559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260780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663169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251522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887468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1177415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32896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1509828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125227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10EFAC-DD16-4B8B-B214-04548E94D0C6}" type="datetimeFigureOut">
              <a:rPr lang="id-ID" smtClean="0"/>
              <a:pPr/>
              <a:t>02/05/2017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828085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10EFAC-DD16-4B8B-B214-04548E94D0C6}" type="datetimeFigureOut">
              <a:rPr lang="id-ID" smtClean="0"/>
              <a:pPr/>
              <a:t>02/05/2017</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875AA-83F1-40CD-BE0D-F451BF3BDDEF}" type="slidenum">
              <a:rPr lang="id-ID" smtClean="0"/>
              <a:pPr/>
              <a:t>‹#›</a:t>
            </a:fld>
            <a:endParaRPr lang="id-ID"/>
          </a:p>
        </p:txBody>
      </p:sp>
    </p:spTree>
    <p:extLst>
      <p:ext uri="{BB962C8B-B14F-4D97-AF65-F5344CB8AC3E}">
        <p14:creationId xmlns:p14="http://schemas.microsoft.com/office/powerpoint/2010/main" xmlns="" val="3247958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 name="Title 2"/>
          <p:cNvSpPr>
            <a:spLocks noGrp="1"/>
          </p:cNvSpPr>
          <p:nvPr>
            <p:ph type="title"/>
          </p:nvPr>
        </p:nvSpPr>
        <p:spPr>
          <a:xfrm>
            <a:off x="831850" y="-981730"/>
            <a:ext cx="10515600" cy="2852737"/>
          </a:xfrm>
        </p:spPr>
        <p:txBody>
          <a:bodyPr>
            <a:normAutofit/>
          </a:bodyPr>
          <a:lstStyle/>
          <a:p>
            <a:pPr algn="ctr"/>
            <a:r>
              <a:rPr lang="en-US" sz="2800" b="1" dirty="0" smtClean="0">
                <a:latin typeface="Times New Roman" pitchFamily="18" charset="0"/>
                <a:cs typeface="Times New Roman" pitchFamily="18" charset="0"/>
              </a:rPr>
              <a:t>SISTEM PENDUKUNG KEPUTUSAN PENETUAN CALON</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PENERIMA BEASISWA BIDIKMISI DENGAN</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METODE </a:t>
            </a:r>
            <a:r>
              <a:rPr lang="en-US" sz="2800" b="1" i="1" dirty="0" smtClean="0">
                <a:latin typeface="Times New Roman" pitchFamily="18" charset="0"/>
                <a:cs typeface="Times New Roman" pitchFamily="18" charset="0"/>
              </a:rPr>
              <a:t>WEIGHTED PRODUCT (WP)</a:t>
            </a:r>
            <a:r>
              <a:rPr lang="en-US" sz="2800" b="1" dirty="0" smtClean="0">
                <a:latin typeface="Times New Roman" pitchFamily="18" charset="0"/>
                <a:cs typeface="Times New Roman" pitchFamily="18" charset="0"/>
              </a:rPr>
              <a:t/>
            </a:r>
            <a:br>
              <a:rPr lang="en-US" sz="2800" b="1" dirty="0" smtClean="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
        <p:nvSpPr>
          <p:cNvPr id="7" name="Text Placeholder 6"/>
          <p:cNvSpPr>
            <a:spLocks noGrp="1"/>
          </p:cNvSpPr>
          <p:nvPr>
            <p:ph type="body" idx="1"/>
          </p:nvPr>
        </p:nvSpPr>
        <p:spPr>
          <a:xfrm>
            <a:off x="831850" y="1915248"/>
            <a:ext cx="10515600" cy="1103971"/>
          </a:xfrm>
        </p:spPr>
        <p:txBody>
          <a:bodyPr>
            <a:normAutofit fontScale="25000" lnSpcReduction="20000"/>
          </a:bodyPr>
          <a:lstStyle/>
          <a:p>
            <a:pPr algn="ctr"/>
            <a:r>
              <a:rPr lang="en-US" sz="9600" b="1" dirty="0" smtClean="0">
                <a:solidFill>
                  <a:schemeClr val="tx1"/>
                </a:solidFill>
                <a:latin typeface="Times New Roman" pitchFamily="18" charset="0"/>
                <a:cs typeface="Times New Roman" pitchFamily="18" charset="0"/>
              </a:rPr>
              <a:t>MOHAMAD FIKRIE SYAFRIAL</a:t>
            </a:r>
          </a:p>
          <a:p>
            <a:pPr algn="ctr"/>
            <a:r>
              <a:rPr lang="en-US" sz="9600" b="1" dirty="0" smtClean="0">
                <a:solidFill>
                  <a:schemeClr val="tx1"/>
                </a:solidFill>
                <a:latin typeface="Times New Roman" pitchFamily="18" charset="0"/>
                <a:cs typeface="Times New Roman" pitchFamily="18" charset="0"/>
              </a:rPr>
              <a:t>T3111064</a:t>
            </a:r>
          </a:p>
          <a:p>
            <a:pPr algn="ctr"/>
            <a:endParaRPr lang="en-US" b="1" dirty="0" smtClean="0">
              <a:solidFill>
                <a:schemeClr val="tx1"/>
              </a:solidFill>
              <a:latin typeface="Times New Roman" pitchFamily="18" charset="0"/>
              <a:cs typeface="Times New Roman" pitchFamily="18" charset="0"/>
            </a:endParaRPr>
          </a:p>
          <a:p>
            <a:pPr algn="ctr"/>
            <a:endParaRPr lang="en-US" b="1" dirty="0" smtClean="0">
              <a:solidFill>
                <a:schemeClr val="tx1"/>
              </a:solidFill>
              <a:latin typeface="Times New Roman" pitchFamily="18" charset="0"/>
              <a:cs typeface="Times New Roman" pitchFamily="18" charset="0"/>
            </a:endParaRPr>
          </a:p>
          <a:p>
            <a:pPr algn="ctr"/>
            <a:endParaRPr lang="en-US" b="1" dirty="0" smtClean="0">
              <a:solidFill>
                <a:schemeClr val="tx1"/>
              </a:solidFill>
              <a:latin typeface="Times New Roman" pitchFamily="18" charset="0"/>
              <a:cs typeface="Times New Roman" pitchFamily="18" charset="0"/>
            </a:endParaRPr>
          </a:p>
          <a:p>
            <a:pPr algn="ctr"/>
            <a:endParaRPr lang="en-US" b="1" dirty="0" smtClean="0">
              <a:solidFill>
                <a:schemeClr val="tx1"/>
              </a:solidFill>
              <a:latin typeface="Times New Roman" pitchFamily="18" charset="0"/>
              <a:cs typeface="Times New Roman" pitchFamily="18" charset="0"/>
            </a:endParaRPr>
          </a:p>
          <a:p>
            <a:pPr algn="ctr"/>
            <a:endParaRPr lang="en-US" b="1" dirty="0" smtClean="0">
              <a:solidFill>
                <a:schemeClr val="tx1"/>
              </a:solidFill>
              <a:latin typeface="Times New Roman" pitchFamily="18" charset="0"/>
              <a:cs typeface="Times New Roman" pitchFamily="18" charset="0"/>
            </a:endParaRPr>
          </a:p>
          <a:p>
            <a:pPr algn="ctr"/>
            <a:endParaRPr lang="en-US" b="1" dirty="0" smtClean="0">
              <a:solidFill>
                <a:schemeClr val="tx1"/>
              </a:solidFill>
              <a:latin typeface="Times New Roman" pitchFamily="18" charset="0"/>
              <a:cs typeface="Times New Roman" pitchFamily="18" charset="0"/>
            </a:endParaRPr>
          </a:p>
          <a:p>
            <a:pPr>
              <a:defRPr/>
            </a:pPr>
            <a:endParaRPr lang="en-US" sz="12800" b="1" dirty="0" smtClean="0">
              <a:solidFill>
                <a:schemeClr val="tx1"/>
              </a:solidFill>
              <a:latin typeface="Times New Roman" pitchFamily="18" charset="0"/>
              <a:cs typeface="Times New Roman" pitchFamily="18" charset="0"/>
            </a:endParaRPr>
          </a:p>
          <a:p>
            <a:pPr>
              <a:defRPr/>
            </a:pPr>
            <a:endParaRPr lang="en-US" sz="12800" b="1" dirty="0" smtClean="0">
              <a:solidFill>
                <a:schemeClr val="tx1"/>
              </a:solidFill>
              <a:latin typeface="Times New Roman" pitchFamily="18" charset="0"/>
              <a:cs typeface="Times New Roman" pitchFamily="18" charset="0"/>
            </a:endParaRPr>
          </a:p>
          <a:p>
            <a:pPr algn="ctr">
              <a:defRPr/>
            </a:pPr>
            <a:r>
              <a:rPr lang="en-US" sz="9600" b="1" dirty="0" smtClean="0">
                <a:solidFill>
                  <a:schemeClr val="tx1"/>
                </a:solidFill>
                <a:latin typeface="Times New Roman" pitchFamily="18" charset="0"/>
                <a:cs typeface="Times New Roman" pitchFamily="18" charset="0"/>
              </a:rPr>
              <a:t>PROGRAM </a:t>
            </a:r>
            <a:r>
              <a:rPr lang="en-US" sz="9600" b="1" dirty="0" smtClean="0">
                <a:solidFill>
                  <a:schemeClr val="tx1"/>
                </a:solidFill>
                <a:latin typeface="Times New Roman" pitchFamily="18" charset="0"/>
                <a:cs typeface="Times New Roman" pitchFamily="18" charset="0"/>
              </a:rPr>
              <a:t>SARJANA</a:t>
            </a:r>
            <a:endParaRPr lang="en-US" sz="9600" dirty="0" smtClean="0">
              <a:solidFill>
                <a:schemeClr val="tx1"/>
              </a:solidFill>
              <a:latin typeface="Times New Roman" pitchFamily="18" charset="0"/>
              <a:cs typeface="Times New Roman" pitchFamily="18" charset="0"/>
            </a:endParaRPr>
          </a:p>
          <a:p>
            <a:pPr algn="ctr">
              <a:defRPr/>
            </a:pPr>
            <a:r>
              <a:rPr lang="en-US" sz="9600" b="1" dirty="0" smtClean="0">
                <a:solidFill>
                  <a:schemeClr val="tx1"/>
                </a:solidFill>
                <a:latin typeface="Times New Roman" pitchFamily="18" charset="0"/>
                <a:cs typeface="Times New Roman" pitchFamily="18" charset="0"/>
              </a:rPr>
              <a:t>FAKULTAS ILMU KOMPUTER</a:t>
            </a:r>
            <a:endParaRPr lang="en-US" sz="9600" dirty="0" smtClean="0">
              <a:solidFill>
                <a:schemeClr val="tx1"/>
              </a:solidFill>
              <a:latin typeface="Times New Roman" pitchFamily="18" charset="0"/>
              <a:cs typeface="Times New Roman" pitchFamily="18" charset="0"/>
            </a:endParaRPr>
          </a:p>
          <a:p>
            <a:pPr algn="ctr">
              <a:defRPr/>
            </a:pPr>
            <a:r>
              <a:rPr lang="id-ID" sz="9600" b="1" dirty="0" smtClean="0">
                <a:solidFill>
                  <a:schemeClr val="tx1"/>
                </a:solidFill>
                <a:latin typeface="Times New Roman" pitchFamily="18" charset="0"/>
                <a:cs typeface="Times New Roman" pitchFamily="18" charset="0"/>
              </a:rPr>
              <a:t>UNIVERSITAS ICHSAN GORONTALO</a:t>
            </a:r>
            <a:endParaRPr lang="en-US" sz="9600" dirty="0" smtClean="0">
              <a:solidFill>
                <a:schemeClr val="tx1"/>
              </a:solidFill>
              <a:latin typeface="Times New Roman" pitchFamily="18" charset="0"/>
              <a:cs typeface="Times New Roman" pitchFamily="18" charset="0"/>
            </a:endParaRPr>
          </a:p>
          <a:p>
            <a:pPr algn="ctr">
              <a:defRPr/>
            </a:pPr>
            <a:r>
              <a:rPr lang="en-US" sz="9600" b="1" dirty="0" smtClean="0">
                <a:solidFill>
                  <a:schemeClr val="tx1"/>
                </a:solidFill>
                <a:latin typeface="Times New Roman" pitchFamily="18" charset="0"/>
                <a:cs typeface="Times New Roman" pitchFamily="18" charset="0"/>
              </a:rPr>
              <a:t>GORONTALO</a:t>
            </a:r>
            <a:endParaRPr lang="en-US" sz="9600" dirty="0" smtClean="0">
              <a:solidFill>
                <a:schemeClr val="tx1"/>
              </a:solidFill>
              <a:latin typeface="Times New Roman" pitchFamily="18" charset="0"/>
              <a:cs typeface="Times New Roman" pitchFamily="18" charset="0"/>
            </a:endParaRPr>
          </a:p>
          <a:p>
            <a:pPr algn="ctr">
              <a:defRPr/>
            </a:pPr>
            <a:r>
              <a:rPr lang="id-ID" sz="9600" b="1" dirty="0" smtClean="0">
                <a:solidFill>
                  <a:schemeClr val="tx1"/>
                </a:solidFill>
                <a:latin typeface="Times New Roman" pitchFamily="18" charset="0"/>
                <a:cs typeface="Times New Roman" pitchFamily="18" charset="0"/>
              </a:rPr>
              <a:t>201</a:t>
            </a:r>
            <a:r>
              <a:rPr lang="en-US" sz="9600" b="1" dirty="0" smtClean="0">
                <a:solidFill>
                  <a:schemeClr val="tx1"/>
                </a:solidFill>
                <a:latin typeface="Times New Roman" pitchFamily="18" charset="0"/>
                <a:cs typeface="Times New Roman" pitchFamily="18" charset="0"/>
              </a:rPr>
              <a:t>7</a:t>
            </a:r>
            <a:endParaRPr lang="en-US" sz="9600" dirty="0" smtClean="0">
              <a:solidFill>
                <a:schemeClr val="tx1"/>
              </a:solidFill>
              <a:latin typeface="Times New Roman" pitchFamily="18" charset="0"/>
              <a:cs typeface="Times New Roman" pitchFamily="18" charset="0"/>
            </a:endParaRPr>
          </a:p>
          <a:p>
            <a:pPr algn="ctr"/>
            <a:endParaRPr lang="en-US" sz="12800" b="1" dirty="0">
              <a:solidFill>
                <a:schemeClr val="tx1"/>
              </a:solidFill>
              <a:latin typeface="Times New Roman" pitchFamily="18" charset="0"/>
              <a:cs typeface="Times New Roman" pitchFamily="18" charset="0"/>
            </a:endParaRPr>
          </a:p>
        </p:txBody>
      </p:sp>
      <p:pic>
        <p:nvPicPr>
          <p:cNvPr id="8" name="Picture 1"/>
          <p:cNvPicPr>
            <a:picLocks noChangeAspect="1"/>
          </p:cNvPicPr>
          <p:nvPr/>
        </p:nvPicPr>
        <p:blipFill>
          <a:blip r:embed="rId3"/>
          <a:srcRect/>
          <a:stretch>
            <a:fillRect/>
          </a:stretch>
        </p:blipFill>
        <p:spPr bwMode="auto">
          <a:xfrm>
            <a:off x="5182589" y="2772642"/>
            <a:ext cx="1733550" cy="1752600"/>
          </a:xfrm>
          <a:prstGeom prst="rect">
            <a:avLst/>
          </a:prstGeom>
          <a:noFill/>
          <a:ln w="9525">
            <a:noFill/>
            <a:miter lim="800000"/>
            <a:headEnd/>
            <a:tailEnd/>
          </a:ln>
        </p:spPr>
      </p:pic>
    </p:spTree>
    <p:extLst>
      <p:ext uri="{BB962C8B-B14F-4D97-AF65-F5344CB8AC3E}">
        <p14:creationId xmlns:p14="http://schemas.microsoft.com/office/powerpoint/2010/main" xmlns="" val="2942345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0" y="0"/>
            <a:ext cx="12968377" cy="6858000"/>
          </a:xfrm>
        </p:spPr>
      </p:pic>
      <p:sp>
        <p:nvSpPr>
          <p:cNvPr id="31" name="Rectangle 44"/>
          <p:cNvSpPr>
            <a:spLocks noChangeArrowheads="1"/>
          </p:cNvSpPr>
          <p:nvPr/>
        </p:nvSpPr>
        <p:spPr bwMode="auto">
          <a:xfrm>
            <a:off x="151105" y="-19437"/>
            <a:ext cx="3709692" cy="1169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err="1" smtClean="0">
                <a:ln>
                  <a:noFill/>
                </a:ln>
                <a:solidFill>
                  <a:schemeClr val="tx1"/>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Kerangka</a:t>
            </a:r>
            <a:r>
              <a:rPr kumimoji="0" lang="en-US" sz="4000" b="1" i="0" u="none" strike="noStrike" cap="none" normalizeH="0" baseline="0" dirty="0" smtClean="0">
                <a:ln>
                  <a:noFill/>
                </a:ln>
                <a:solidFill>
                  <a:schemeClr val="tx1"/>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4000" b="1" i="0" u="none" strike="noStrike" cap="none" normalizeH="0" baseline="0" dirty="0" err="1" smtClean="0">
                <a:ln>
                  <a:noFill/>
                </a:ln>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Pikir</a:t>
            </a:r>
            <a:endParaRPr kumimoji="0" lang="id-ID" sz="4000" b="0" i="0" u="none" strike="noStrike" cap="none" normalizeH="0" baseline="0" dirty="0" smtClean="0">
              <a:ln>
                <a:noFill/>
              </a:ln>
              <a:solidFill>
                <a:srgbClr val="FF0000"/>
              </a:solidFill>
              <a:effectLst>
                <a:reflection blurRad="6350" stA="60000" endA="900" endPos="580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42"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pic>
        <p:nvPicPr>
          <p:cNvPr id="46" name="Picture 6" descr="C:\Users\ichal\Pictures\latihan brosur\Untitled-1.png"/>
          <p:cNvPicPr>
            <a:picLocks noChangeAspect="1" noChangeArrowheads="1"/>
          </p:cNvPicPr>
          <p:nvPr/>
        </p:nvPicPr>
        <p:blipFill>
          <a:blip r:embed="rId3"/>
          <a:srcRect/>
          <a:stretch>
            <a:fillRect/>
          </a:stretch>
        </p:blipFill>
        <p:spPr bwMode="auto">
          <a:xfrm>
            <a:off x="-224099" y="3470223"/>
            <a:ext cx="2477000" cy="2414292"/>
          </a:xfrm>
          <a:prstGeom prst="rect">
            <a:avLst/>
          </a:prstGeom>
          <a:noFill/>
          <a:effectLst>
            <a:softEdge rad="317500"/>
          </a:effectLst>
        </p:spPr>
      </p:pic>
      <p:pic>
        <p:nvPicPr>
          <p:cNvPr id="47" name="Picture 7" descr="C:\Users\ichal\Pictures\latihan brosur\xx.png"/>
          <p:cNvPicPr>
            <a:picLocks noChangeAspect="1" noChangeArrowheads="1"/>
          </p:cNvPicPr>
          <p:nvPr/>
        </p:nvPicPr>
        <p:blipFill>
          <a:blip r:embed="rId4"/>
          <a:srcRect/>
          <a:stretch>
            <a:fillRect/>
          </a:stretch>
        </p:blipFill>
        <p:spPr bwMode="auto">
          <a:xfrm>
            <a:off x="-73743" y="3616773"/>
            <a:ext cx="2176287" cy="2121192"/>
          </a:xfrm>
          <a:prstGeom prst="rect">
            <a:avLst/>
          </a:prstGeom>
          <a:noFill/>
        </p:spPr>
      </p:pic>
      <p:grpSp>
        <p:nvGrpSpPr>
          <p:cNvPr id="8226" name="Group 218"/>
          <p:cNvGrpSpPr>
            <a:grpSpLocks/>
          </p:cNvGrpSpPr>
          <p:nvPr/>
        </p:nvGrpSpPr>
        <p:grpSpPr bwMode="auto">
          <a:xfrm>
            <a:off x="8652146" y="569427"/>
            <a:ext cx="2181225" cy="1173102"/>
            <a:chOff x="6435" y="5145"/>
            <a:chExt cx="3645" cy="2101"/>
          </a:xfrm>
        </p:grpSpPr>
        <p:sp>
          <p:nvSpPr>
            <p:cNvPr id="39" name="Rectangle 219"/>
            <p:cNvSpPr>
              <a:spLocks noChangeArrowheads="1"/>
            </p:cNvSpPr>
            <p:nvPr/>
          </p:nvSpPr>
          <p:spPr bwMode="auto">
            <a:xfrm>
              <a:off x="6435" y="5565"/>
              <a:ext cx="3645" cy="16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Tim Penyeleksi di Universitas Ichsan Gorontalo membutuhkan Suatu Sistem Pendukung Keputusan untuk menentukan Calon Penerima Beasiswa Bidikmisi.</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220"/>
            <p:cNvSpPr>
              <a:spLocks noChangeArrowheads="1"/>
            </p:cNvSpPr>
            <p:nvPr/>
          </p:nvSpPr>
          <p:spPr bwMode="auto">
            <a:xfrm>
              <a:off x="6435" y="5145"/>
              <a:ext cx="3645"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Peluang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8222" name="Group 224"/>
          <p:cNvGrpSpPr>
            <a:grpSpLocks/>
          </p:cNvGrpSpPr>
          <p:nvPr/>
        </p:nvGrpSpPr>
        <p:grpSpPr bwMode="auto">
          <a:xfrm>
            <a:off x="8648552" y="2219887"/>
            <a:ext cx="2181225" cy="1196217"/>
            <a:chOff x="6435" y="7245"/>
            <a:chExt cx="3645" cy="1861"/>
          </a:xfrm>
        </p:grpSpPr>
        <p:sp>
          <p:nvSpPr>
            <p:cNvPr id="32" name="Rectangle 225"/>
            <p:cNvSpPr>
              <a:spLocks noChangeArrowheads="1"/>
            </p:cNvSpPr>
            <p:nvPr/>
          </p:nvSpPr>
          <p:spPr bwMode="auto">
            <a:xfrm>
              <a:off x="6435" y="7665"/>
              <a:ext cx="3645" cy="14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Membangun Sistem Pendukung Keputusan Penentuan Calon Penerima Beasiswa Bidikmisi Dengan Metode </a:t>
              </a:r>
              <a:r>
                <a:rPr kumimoji="0" lang="id-ID"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Weighted Product</a:t>
              </a: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(WP)</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226"/>
            <p:cNvSpPr>
              <a:spLocks noChangeArrowheads="1"/>
            </p:cNvSpPr>
            <p:nvPr/>
          </p:nvSpPr>
          <p:spPr bwMode="auto">
            <a:xfrm>
              <a:off x="6435" y="7245"/>
              <a:ext cx="3645"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Solusi</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8216" name="Group 230"/>
          <p:cNvGrpSpPr>
            <a:grpSpLocks/>
          </p:cNvGrpSpPr>
          <p:nvPr/>
        </p:nvGrpSpPr>
        <p:grpSpPr bwMode="auto">
          <a:xfrm>
            <a:off x="5302759" y="2379274"/>
            <a:ext cx="2181226" cy="726236"/>
            <a:chOff x="2280" y="7830"/>
            <a:chExt cx="3645" cy="1185"/>
          </a:xfrm>
        </p:grpSpPr>
        <p:sp>
          <p:nvSpPr>
            <p:cNvPr id="2" name="Rectangle 231"/>
            <p:cNvSpPr>
              <a:spLocks noChangeArrowheads="1"/>
            </p:cNvSpPr>
            <p:nvPr/>
          </p:nvSpPr>
          <p:spPr bwMode="auto">
            <a:xfrm>
              <a:off x="2280" y="8250"/>
              <a:ext cx="3645" cy="7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Sistem </a:t>
              </a:r>
              <a:r>
                <a:rPr kumimoji="0" lang="id-ID"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Berjalan</a:t>
              </a:r>
              <a:endParaRPr kumimoji="0" lang="id-ID" sz="11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Sistem Diusulkan</a:t>
              </a:r>
              <a:endParaRPr kumimoji="0" lang="id-ID"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232"/>
            <p:cNvSpPr>
              <a:spLocks noChangeArrowheads="1"/>
            </p:cNvSpPr>
            <p:nvPr/>
          </p:nvSpPr>
          <p:spPr bwMode="auto">
            <a:xfrm>
              <a:off x="2280" y="7830"/>
              <a:ext cx="3645"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Analisa Sistem</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215" name="AutoShape 233"/>
          <p:cNvSpPr>
            <a:spLocks noChangeShapeType="1"/>
          </p:cNvSpPr>
          <p:nvPr/>
        </p:nvSpPr>
        <p:spPr bwMode="auto">
          <a:xfrm rot="10800000" flipH="1" flipV="1">
            <a:off x="9824328" y="1759789"/>
            <a:ext cx="0" cy="483079"/>
          </a:xfrm>
          <a:prstGeom prst="straightConnector1">
            <a:avLst/>
          </a:prstGeom>
          <a:ln>
            <a:solidFill>
              <a:schemeClr val="bg1"/>
            </a:solidFill>
            <a:headEnd/>
            <a:tailEnd type="triangle" w="med" len="med"/>
          </a:ln>
        </p:spPr>
        <p:style>
          <a:lnRef idx="1">
            <a:schemeClr val="accent5"/>
          </a:lnRef>
          <a:fillRef idx="0">
            <a:schemeClr val="accent5"/>
          </a:fillRef>
          <a:effectRef idx="0">
            <a:schemeClr val="accent5"/>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grpSp>
        <p:nvGrpSpPr>
          <p:cNvPr id="8212" name="Group 234"/>
          <p:cNvGrpSpPr>
            <a:grpSpLocks/>
          </p:cNvGrpSpPr>
          <p:nvPr/>
        </p:nvGrpSpPr>
        <p:grpSpPr bwMode="auto">
          <a:xfrm>
            <a:off x="5241686" y="3239873"/>
            <a:ext cx="2181225" cy="1038306"/>
            <a:chOff x="2280" y="9300"/>
            <a:chExt cx="3645" cy="1200"/>
          </a:xfrm>
        </p:grpSpPr>
        <p:sp>
          <p:nvSpPr>
            <p:cNvPr id="35" name="Rectangle 235"/>
            <p:cNvSpPr>
              <a:spLocks noChangeArrowheads="1"/>
            </p:cNvSpPr>
            <p:nvPr/>
          </p:nvSpPr>
          <p:spPr bwMode="auto">
            <a:xfrm>
              <a:off x="2280" y="9583"/>
              <a:ext cx="3645" cy="9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Desain</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Model</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Desain User Interface(Desain Output, Desain Input, Desain Menu Utama)</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Desain Database</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Desain Teknologi</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Rectangle 236"/>
            <p:cNvSpPr>
              <a:spLocks noChangeArrowheads="1"/>
            </p:cNvSpPr>
            <p:nvPr/>
          </p:nvSpPr>
          <p:spPr bwMode="auto">
            <a:xfrm>
              <a:off x="2280" y="9300"/>
              <a:ext cx="3645" cy="2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Desain</a:t>
              </a:r>
              <a:r>
                <a:rPr kumimoji="0" lang="en-US"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Sistem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8208" name="Group 238"/>
          <p:cNvGrpSpPr>
            <a:grpSpLocks/>
          </p:cNvGrpSpPr>
          <p:nvPr/>
        </p:nvGrpSpPr>
        <p:grpSpPr bwMode="auto">
          <a:xfrm>
            <a:off x="8648552" y="3557909"/>
            <a:ext cx="2181225" cy="807049"/>
            <a:chOff x="6435" y="9570"/>
            <a:chExt cx="3645" cy="1936"/>
          </a:xfrm>
        </p:grpSpPr>
        <p:sp>
          <p:nvSpPr>
            <p:cNvPr id="37" name="Rectangle 239"/>
            <p:cNvSpPr>
              <a:spLocks noChangeArrowheads="1"/>
            </p:cNvSpPr>
            <p:nvPr/>
          </p:nvSpPr>
          <p:spPr bwMode="auto">
            <a:xfrm>
              <a:off x="6435" y="9990"/>
              <a:ext cx="3645" cy="15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Microsoft Visual Basic Net 2010.</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Database MySQL</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Crystall Report for VB Net</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Rectangle 240"/>
            <p:cNvSpPr>
              <a:spLocks noChangeArrowheads="1"/>
            </p:cNvSpPr>
            <p:nvPr/>
          </p:nvSpPr>
          <p:spPr bwMode="auto">
            <a:xfrm>
              <a:off x="6435" y="9570"/>
              <a:ext cx="3645"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Pembangunan </a:t>
              </a: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Sistem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8204" name="Group 242"/>
          <p:cNvGrpSpPr>
            <a:grpSpLocks/>
          </p:cNvGrpSpPr>
          <p:nvPr/>
        </p:nvGrpSpPr>
        <p:grpSpPr bwMode="auto">
          <a:xfrm>
            <a:off x="9131814" y="4842826"/>
            <a:ext cx="1741487" cy="695325"/>
            <a:chOff x="6795" y="11610"/>
            <a:chExt cx="2910" cy="1080"/>
          </a:xfrm>
        </p:grpSpPr>
        <p:sp>
          <p:nvSpPr>
            <p:cNvPr id="41" name="Rectangle 243"/>
            <p:cNvSpPr>
              <a:spLocks noChangeArrowheads="1"/>
            </p:cNvSpPr>
            <p:nvPr/>
          </p:nvSpPr>
          <p:spPr bwMode="auto">
            <a:xfrm>
              <a:off x="6795" y="12030"/>
              <a:ext cx="2910" cy="6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White Box.</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Black Box.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244"/>
            <p:cNvSpPr>
              <a:spLocks noChangeArrowheads="1"/>
            </p:cNvSpPr>
            <p:nvPr/>
          </p:nvSpPr>
          <p:spPr bwMode="auto">
            <a:xfrm>
              <a:off x="6795" y="11610"/>
              <a:ext cx="2910"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Pengujian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8200" name="Group 246"/>
          <p:cNvGrpSpPr>
            <a:grpSpLocks/>
          </p:cNvGrpSpPr>
          <p:nvPr/>
        </p:nvGrpSpPr>
        <p:grpSpPr bwMode="auto">
          <a:xfrm>
            <a:off x="4940449" y="4408728"/>
            <a:ext cx="2522538" cy="646350"/>
            <a:chOff x="2265" y="12000"/>
            <a:chExt cx="4215" cy="1170"/>
          </a:xfrm>
        </p:grpSpPr>
        <p:sp>
          <p:nvSpPr>
            <p:cNvPr id="48" name="Rectangle 247"/>
            <p:cNvSpPr>
              <a:spLocks noChangeArrowheads="1"/>
            </p:cNvSpPr>
            <p:nvPr/>
          </p:nvSpPr>
          <p:spPr bwMode="auto">
            <a:xfrm>
              <a:off x="2265" y="12420"/>
              <a:ext cx="4215" cy="7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Universitas Ichsan Gorontalo</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248"/>
            <p:cNvSpPr>
              <a:spLocks noChangeArrowheads="1"/>
            </p:cNvSpPr>
            <p:nvPr/>
          </p:nvSpPr>
          <p:spPr bwMode="auto">
            <a:xfrm>
              <a:off x="2265" y="12000"/>
              <a:ext cx="4215" cy="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Implementasi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8193" name="Group 253"/>
          <p:cNvGrpSpPr>
            <a:grpSpLocks/>
          </p:cNvGrpSpPr>
          <p:nvPr/>
        </p:nvGrpSpPr>
        <p:grpSpPr bwMode="auto">
          <a:xfrm>
            <a:off x="3813594" y="5170218"/>
            <a:ext cx="4676775" cy="1466850"/>
            <a:chOff x="2325" y="12495"/>
            <a:chExt cx="7815" cy="2160"/>
          </a:xfrm>
        </p:grpSpPr>
        <p:sp>
          <p:nvSpPr>
            <p:cNvPr id="51" name="Rectangle 254"/>
            <p:cNvSpPr>
              <a:spLocks noChangeArrowheads="1"/>
            </p:cNvSpPr>
            <p:nvPr/>
          </p:nvSpPr>
          <p:spPr bwMode="auto">
            <a:xfrm>
              <a:off x="2325" y="12960"/>
              <a:ext cx="7815" cy="16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Merekayasa Sistem Pendukung Keputusan Penentuan Calon Penerima Beasiswa Bidikmisi.</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Menerapkan hasil dari metode </a:t>
              </a:r>
              <a:r>
                <a:rPr kumimoji="0" lang="id-ID"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Weighted Product</a:t>
              </a:r>
              <a:r>
                <a:rPr kumimoji="0" lang="id-ID"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dalam membangun Sistem Pendukung Keputusan Penentuan Calon Penerima Beasiswa Bidikmisi Pada Universitas Ichsan Gorontalo. </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255"/>
            <p:cNvSpPr>
              <a:spLocks noChangeArrowheads="1"/>
            </p:cNvSpPr>
            <p:nvPr/>
          </p:nvSpPr>
          <p:spPr bwMode="auto">
            <a:xfrm>
              <a:off x="2325" y="12495"/>
              <a:ext cx="7815"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Tujuan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8229" name="Group 383"/>
          <p:cNvGrpSpPr>
            <a:grpSpLocks/>
          </p:cNvGrpSpPr>
          <p:nvPr/>
        </p:nvGrpSpPr>
        <p:grpSpPr bwMode="auto">
          <a:xfrm>
            <a:off x="5233748" y="189781"/>
            <a:ext cx="2306638" cy="2053087"/>
            <a:chOff x="2250" y="2692"/>
            <a:chExt cx="3633" cy="3668"/>
          </a:xfrm>
        </p:grpSpPr>
        <p:sp>
          <p:nvSpPr>
            <p:cNvPr id="54" name="Rectangle 222"/>
            <p:cNvSpPr>
              <a:spLocks noChangeArrowheads="1"/>
            </p:cNvSpPr>
            <p:nvPr/>
          </p:nvSpPr>
          <p:spPr bwMode="auto">
            <a:xfrm>
              <a:off x="2250" y="3135"/>
              <a:ext cx="3633" cy="3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Bagaimana</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cara</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merekayasa</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sebuah</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Sistem</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Pendukung</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Keputusan</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Penentuan Calon Penerima Beasiswa Bidikmisi dengan menggunakan Metode</a:t>
              </a:r>
              <a:r>
                <a:rPr kumimoji="0" lang="id-ID" sz="1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Weighted Product</a:t>
              </a: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Bagaimana hasil penerapan Metode </a:t>
              </a:r>
              <a:r>
                <a:rPr kumimoji="0" lang="id-ID" sz="1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Weighted Product </a:t>
              </a: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terhadap Sistem Pendukung Keputusan Penentuan Calon Penerima Beasiswa Bidikmisi Menggunakan Metode </a:t>
              </a:r>
              <a:r>
                <a:rPr kumimoji="0" lang="id-ID" sz="1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weighted Product</a:t>
              </a:r>
              <a:r>
                <a:rPr kumimoji="0" lang="id-ID"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pada Universitas IchsanGorontalo?</a:t>
              </a:r>
              <a:endParaRPr kumimoji="0" lang="id-ID"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Rectangle 223"/>
            <p:cNvSpPr>
              <a:spLocks noChangeArrowheads="1"/>
            </p:cNvSpPr>
            <p:nvPr/>
          </p:nvSpPr>
          <p:spPr bwMode="auto">
            <a:xfrm>
              <a:off x="2250" y="2692"/>
              <a:ext cx="3633" cy="4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Masalah</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225" name="Text Box 382"/>
          <p:cNvSpPr txBox="1">
            <a:spLocks noChangeArrowheads="1"/>
          </p:cNvSpPr>
          <p:nvPr/>
        </p:nvSpPr>
        <p:spPr bwMode="auto">
          <a:xfrm>
            <a:off x="1582738" y="8580438"/>
            <a:ext cx="1987550" cy="2730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Gambar 2.</a:t>
            </a:r>
            <a:r>
              <a:rPr kumimoji="0" lang="id-ID"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4</a:t>
            </a:r>
            <a:r>
              <a:rPr kumimoji="0" lang="id-ID"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Kerangka Pikir</a:t>
            </a:r>
            <a:endParaRPr kumimoji="0" lang="id-ID"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smtClean="0">
              <a:ln>
                <a:noFill/>
              </a:ln>
              <a:solidFill>
                <a:schemeClr val="tx1"/>
              </a:solidFill>
              <a:effectLst/>
              <a:latin typeface="Arial" pitchFamily="34" charset="0"/>
              <a:cs typeface="Arial" pitchFamily="34" charset="0"/>
            </a:endParaRPr>
          </a:p>
        </p:txBody>
      </p:sp>
      <p:sp>
        <p:nvSpPr>
          <p:cNvPr id="8232" name="Rectangle 40"/>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253" name="Rectangle 61"/>
          <p:cNvSpPr>
            <a:spLocks noChangeArrowheads="1"/>
          </p:cNvSpPr>
          <p:nvPr/>
        </p:nvSpPr>
        <p:spPr bwMode="auto">
          <a:xfrm>
            <a:off x="0" y="91440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90" name="Straight Arrow Connector 89"/>
          <p:cNvCxnSpPr/>
          <p:nvPr/>
        </p:nvCxnSpPr>
        <p:spPr>
          <a:xfrm rot="10800000">
            <a:off x="7489454" y="2898476"/>
            <a:ext cx="118872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54" idx="3"/>
          </p:cNvCxnSpPr>
          <p:nvPr/>
        </p:nvCxnSpPr>
        <p:spPr>
          <a:xfrm>
            <a:off x="7540386" y="1340305"/>
            <a:ext cx="499433" cy="54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6200000" flipH="1">
            <a:off x="7519646" y="1808957"/>
            <a:ext cx="10058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8022566" y="2311879"/>
            <a:ext cx="64008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2" idx="2"/>
            <a:endCxn id="36" idx="0"/>
          </p:cNvCxnSpPr>
          <p:nvPr/>
        </p:nvCxnSpPr>
        <p:spPr>
          <a:xfrm rot="5400000">
            <a:off x="6301933" y="3196950"/>
            <a:ext cx="18288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35" idx="3"/>
          </p:cNvCxnSpPr>
          <p:nvPr/>
        </p:nvCxnSpPr>
        <p:spPr>
          <a:xfrm>
            <a:off x="7422911" y="3881460"/>
            <a:ext cx="1255263" cy="42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stCxn id="37" idx="2"/>
          </p:cNvCxnSpPr>
          <p:nvPr/>
        </p:nvCxnSpPr>
        <p:spPr>
          <a:xfrm rot="5400000">
            <a:off x="9497622" y="4606501"/>
            <a:ext cx="483087"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41" idx="1"/>
          </p:cNvCxnSpPr>
          <p:nvPr/>
        </p:nvCxnSpPr>
        <p:spPr>
          <a:xfrm rot="10800000">
            <a:off x="8766054" y="5325691"/>
            <a:ext cx="3657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5400000" flipH="1" flipV="1">
            <a:off x="8436635" y="4986069"/>
            <a:ext cx="6556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10800000" flipV="1">
            <a:off x="7487728" y="4675515"/>
            <a:ext cx="127671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48" idx="3"/>
          </p:cNvCxnSpPr>
          <p:nvPr/>
        </p:nvCxnSpPr>
        <p:spPr>
          <a:xfrm>
            <a:off x="7462987" y="4847915"/>
            <a:ext cx="490568" cy="13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rot="5400000">
            <a:off x="7772400" y="5029200"/>
            <a:ext cx="327804"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1888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Horizontal)">
                                      <p:cBhvr>
                                        <p:cTn id="7" dur="500"/>
                                        <p:tgtEl>
                                          <p:spTgt spid="46"/>
                                        </p:tgtEl>
                                      </p:cBhvr>
                                    </p:animEffect>
                                  </p:childTnLst>
                                </p:cTn>
                              </p:par>
                              <p:par>
                                <p:cTn id="8" presetID="16" presetClass="entr" presetSubtype="26"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barn(inHorizontal)">
                                      <p:cBhvr>
                                        <p:cTn id="10" dur="500"/>
                                        <p:tgtEl>
                                          <p:spTgt spid="47"/>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3" name="Rectangle 72"/>
          <p:cNvSpPr/>
          <p:nvPr/>
        </p:nvSpPr>
        <p:spPr>
          <a:xfrm>
            <a:off x="-185670" y="103244"/>
            <a:ext cx="3211135" cy="1200329"/>
          </a:xfrm>
          <a:prstGeom prst="rect">
            <a:avLst/>
          </a:prstGeom>
        </p:spPr>
        <p:txBody>
          <a:bodyPr wrap="none">
            <a:spAutoFit/>
            <a:scene3d>
              <a:camera prst="isometricOffAxis1Right"/>
              <a:lightRig rig="threePt" dir="t"/>
            </a:scene3d>
          </a:bodyPr>
          <a:lstStyle/>
          <a:p>
            <a:r>
              <a:rPr lang="en-US" sz="3600" b="1" dirty="0" err="1">
                <a:effectLst>
                  <a:reflection blurRad="6350" stA="60000" endA="900" endPos="58000" dir="5400000" sy="-100000" algn="bl" rotWithShape="0"/>
                </a:effectLst>
                <a:latin typeface="Times New Roman" panose="02020603050405020304" pitchFamily="18" charset="0"/>
                <a:ea typeface="Calibri" panose="020F0502020204030204" pitchFamily="34" charset="0"/>
              </a:rPr>
              <a:t>Analisa</a:t>
            </a:r>
            <a:r>
              <a:rPr lang="en-US" sz="3600" b="1" dirty="0">
                <a:effectLst>
                  <a:reflection blurRad="6350" stA="60000" endA="900" endPos="58000" dir="5400000" sy="-100000" algn="bl" rotWithShape="0"/>
                </a:effectLst>
                <a:latin typeface="Times New Roman" panose="02020603050405020304" pitchFamily="18" charset="0"/>
                <a:ea typeface="Calibri" panose="020F0502020204030204" pitchFamily="34" charset="0"/>
              </a:rPr>
              <a:t> </a:t>
            </a:r>
            <a:r>
              <a:rPr lang="en-US" sz="3600" b="1" dirty="0" err="1">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Sistem</a:t>
            </a:r>
            <a:r>
              <a:rPr lang="en-US" sz="3600" b="1" dirty="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 </a:t>
            </a:r>
            <a:endParaRPr lang="id-ID" sz="3600" b="1" dirty="0" smtClean="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endParaRPr>
          </a:p>
          <a:p>
            <a:r>
              <a:rPr lang="en-US" sz="3600" b="1" dirty="0" err="1" smtClean="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Berjalan</a:t>
            </a:r>
            <a:endParaRPr lang="id-ID" sz="3600" dirty="0">
              <a:solidFill>
                <a:srgbClr val="FF0000"/>
              </a:solidFill>
              <a:effectLst>
                <a:reflection blurRad="6350" stA="60000" endA="900" endPos="58000" dir="5400000" sy="-100000" algn="bl" rotWithShape="0"/>
              </a:effectLst>
            </a:endParaRPr>
          </a:p>
        </p:txBody>
      </p:sp>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257" name="Rectangle 256"/>
          <p:cNvSpPr/>
          <p:nvPr/>
        </p:nvSpPr>
        <p:spPr>
          <a:xfrm>
            <a:off x="9544118" y="6423269"/>
            <a:ext cx="2159630" cy="369332"/>
          </a:xfrm>
          <a:prstGeom prst="rect">
            <a:avLst/>
          </a:prstGeom>
        </p:spPr>
        <p:txBody>
          <a:bodyPr wrap="none">
            <a:spAutoFit/>
          </a:bodyPr>
          <a:lstStyle/>
          <a:p>
            <a:r>
              <a:rPr lang="en-US" dirty="0" err="1">
                <a:solidFill>
                  <a:srgbClr val="FF0000"/>
                </a:solidFill>
                <a:latin typeface="Times New Roman" panose="02020603050405020304" pitchFamily="18" charset="0"/>
                <a:ea typeface="Calibri" panose="020F0502020204030204" pitchFamily="34" charset="0"/>
              </a:rPr>
              <a:t>Bagan</a:t>
            </a:r>
            <a:r>
              <a:rPr lang="en-US" dirty="0">
                <a:solidFill>
                  <a:srgbClr val="FF0000"/>
                </a:solidFill>
                <a:latin typeface="Times New Roman" panose="02020603050405020304" pitchFamily="18" charset="0"/>
                <a:ea typeface="Calibri" panose="020F0502020204030204" pitchFamily="34" charset="0"/>
              </a:rPr>
              <a:t> </a:t>
            </a:r>
            <a:r>
              <a:rPr lang="en-US" dirty="0" err="1">
                <a:solidFill>
                  <a:srgbClr val="FF0000"/>
                </a:solidFill>
                <a:latin typeface="Times New Roman" panose="02020603050405020304" pitchFamily="18" charset="0"/>
                <a:ea typeface="Calibri" panose="020F0502020204030204" pitchFamily="34" charset="0"/>
              </a:rPr>
              <a:t>Alir</a:t>
            </a:r>
            <a:r>
              <a:rPr lang="en-US" dirty="0">
                <a:solidFill>
                  <a:srgbClr val="FF0000"/>
                </a:solidFill>
                <a:latin typeface="Times New Roman" panose="02020603050405020304" pitchFamily="18" charset="0"/>
                <a:ea typeface="Calibri" panose="020F0502020204030204" pitchFamily="34" charset="0"/>
              </a:rPr>
              <a:t> </a:t>
            </a:r>
            <a:r>
              <a:rPr lang="en-US" dirty="0" err="1">
                <a:solidFill>
                  <a:srgbClr val="FF0000"/>
                </a:solidFill>
                <a:latin typeface="Times New Roman" panose="02020603050405020304" pitchFamily="18" charset="0"/>
                <a:ea typeface="Calibri" panose="020F0502020204030204" pitchFamily="34" charset="0"/>
              </a:rPr>
              <a:t>Dokumen</a:t>
            </a:r>
            <a:endParaRPr lang="id-ID" dirty="0">
              <a:solidFill>
                <a:srgbClr val="FF0000"/>
              </a:solidFill>
            </a:endParaRPr>
          </a:p>
        </p:txBody>
      </p:sp>
      <p:pic>
        <p:nvPicPr>
          <p:cNvPr id="260" name="Picture 6" descr="C:\Users\ichal\Pictures\latihan brosur\Untitled-1.png"/>
          <p:cNvPicPr>
            <a:picLocks noChangeAspect="1" noChangeArrowheads="1"/>
          </p:cNvPicPr>
          <p:nvPr/>
        </p:nvPicPr>
        <p:blipFill>
          <a:blip r:embed="rId4"/>
          <a:srcRect/>
          <a:stretch>
            <a:fillRect/>
          </a:stretch>
        </p:blipFill>
        <p:spPr bwMode="auto">
          <a:xfrm>
            <a:off x="-224099" y="3470223"/>
            <a:ext cx="2477000" cy="2414292"/>
          </a:xfrm>
          <a:prstGeom prst="rect">
            <a:avLst/>
          </a:prstGeom>
          <a:noFill/>
          <a:effectLst>
            <a:softEdge rad="317500"/>
          </a:effectLst>
        </p:spPr>
      </p:pic>
      <p:pic>
        <p:nvPicPr>
          <p:cNvPr id="261" name="Picture 7" descr="C:\Users\ichal\Pictures\latihan brosur\xx.png"/>
          <p:cNvPicPr>
            <a:picLocks noChangeAspect="1" noChangeArrowheads="1"/>
          </p:cNvPicPr>
          <p:nvPr/>
        </p:nvPicPr>
        <p:blipFill>
          <a:blip r:embed="rId5"/>
          <a:srcRect/>
          <a:stretch>
            <a:fillRect/>
          </a:stretch>
        </p:blipFill>
        <p:spPr bwMode="auto">
          <a:xfrm>
            <a:off x="-73743" y="3616773"/>
            <a:ext cx="2176287" cy="2121192"/>
          </a:xfrm>
          <a:prstGeom prst="rect">
            <a:avLst/>
          </a:prstGeom>
          <a:noFill/>
        </p:spPr>
      </p:pic>
      <p:sp>
        <p:nvSpPr>
          <p:cNvPr id="717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169" name="Object 1"/>
          <p:cNvGraphicFramePr>
            <a:graphicFrameLocks noChangeAspect="1"/>
          </p:cNvGraphicFramePr>
          <p:nvPr/>
        </p:nvGraphicFramePr>
        <p:xfrm>
          <a:off x="2311879" y="72066"/>
          <a:ext cx="9644331" cy="6734175"/>
        </p:xfrm>
        <a:graphic>
          <a:graphicData uri="http://schemas.openxmlformats.org/presentationml/2006/ole">
            <p:oleObj spid="_x0000_s7169" name="Visio" r:id="rId6" imgW="6989039" imgH="8728572" progId="Visio.Drawing.11">
              <p:embed/>
            </p:oleObj>
          </a:graphicData>
        </a:graphic>
      </p:graphicFrame>
    </p:spTree>
    <p:extLst>
      <p:ext uri="{BB962C8B-B14F-4D97-AF65-F5344CB8AC3E}">
        <p14:creationId xmlns:p14="http://schemas.microsoft.com/office/powerpoint/2010/main" xmlns="" val="23569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barn(inHorizontal)">
                                      <p:cBhvr>
                                        <p:cTn id="7" dur="500"/>
                                        <p:tgtEl>
                                          <p:spTgt spid="260"/>
                                        </p:tgtEl>
                                      </p:cBhvr>
                                    </p:animEffect>
                                  </p:childTnLst>
                                </p:cTn>
                              </p:par>
                              <p:par>
                                <p:cTn id="8" presetID="16" presetClass="entr" presetSubtype="26" fill="hold" nodeType="withEffect">
                                  <p:stCondLst>
                                    <p:cond delay="0"/>
                                  </p:stCondLst>
                                  <p:childTnLst>
                                    <p:set>
                                      <p:cBhvr>
                                        <p:cTn id="9" dur="1" fill="hold">
                                          <p:stCondLst>
                                            <p:cond delay="0"/>
                                          </p:stCondLst>
                                        </p:cTn>
                                        <p:tgtEl>
                                          <p:spTgt spid="261"/>
                                        </p:tgtEl>
                                        <p:attrNameLst>
                                          <p:attrName>style.visibility</p:attrName>
                                        </p:attrNameLst>
                                      </p:cBhvr>
                                      <p:to>
                                        <p:strVal val="visible"/>
                                      </p:to>
                                    </p:set>
                                    <p:animEffect transition="in" filter="barn(inHorizontal)">
                                      <p:cBhvr>
                                        <p:cTn id="10" dur="500"/>
                                        <p:tgtEl>
                                          <p:spTgt spid="261"/>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2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2" name="Rectangle 1"/>
          <p:cNvSpPr/>
          <p:nvPr/>
        </p:nvSpPr>
        <p:spPr>
          <a:xfrm>
            <a:off x="425797" y="283419"/>
            <a:ext cx="3685624" cy="646331"/>
          </a:xfrm>
          <a:prstGeom prst="rect">
            <a:avLst/>
          </a:prstGeom>
        </p:spPr>
        <p:txBody>
          <a:bodyPr wrap="none">
            <a:spAutoFit/>
            <a:scene3d>
              <a:camera prst="isometricOffAxis1Right"/>
              <a:lightRig rig="threePt" dir="t"/>
            </a:scene3d>
          </a:bodyPr>
          <a:lstStyle/>
          <a:p>
            <a:r>
              <a:rPr lang="id-ID" sz="3600" b="1" dirty="0">
                <a:solidFill>
                  <a:srgbClr val="00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a:t>
            </a:r>
            <a:r>
              <a:rPr lang="id-ID" sz="3600" b="1" dirty="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Konteks</a:t>
            </a:r>
            <a:endParaRPr lang="id-ID" sz="3600" dirty="0">
              <a:solidFill>
                <a:srgbClr val="FF0000"/>
              </a:solidFill>
              <a:effectLst>
                <a:reflection blurRad="6350" stA="60000" endA="900" endPos="58000" dir="5400000" sy="-100000" algn="bl" rotWithShape="0"/>
              </a:effectLst>
            </a:endParaRPr>
          </a:p>
        </p:txBody>
      </p:sp>
      <p:sp>
        <p:nvSpPr>
          <p:cNvPr id="227" name="Rectangle 226"/>
          <p:cNvSpPr/>
          <p:nvPr/>
        </p:nvSpPr>
        <p:spPr>
          <a:xfrm>
            <a:off x="9813802" y="6221377"/>
            <a:ext cx="1935145" cy="369332"/>
          </a:xfrm>
          <a:prstGeom prst="rect">
            <a:avLst/>
          </a:prstGeom>
        </p:spPr>
        <p:txBody>
          <a:bodyPr wrap="none">
            <a:spAutoFit/>
          </a:bodyPr>
          <a:lstStyle/>
          <a:p>
            <a:r>
              <a:rPr lang="id-ID" b="1" dirty="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Konteks</a:t>
            </a:r>
            <a:endParaRPr lang="id-ID" dirty="0">
              <a:solidFill>
                <a:srgbClr val="FF0000"/>
              </a:solidFill>
              <a:effectLst>
                <a:reflection blurRad="6350" stA="60000" endA="900" endPos="58000" dir="5400000" sy="-100000" algn="bl" rotWithShape="0"/>
              </a:effectLst>
            </a:endParaRPr>
          </a:p>
        </p:txBody>
      </p:sp>
      <p:pic>
        <p:nvPicPr>
          <p:cNvPr id="112" name="Picture 6" descr="C:\Users\ichal\Pictures\latihan brosur\Untitled-1.png"/>
          <p:cNvPicPr>
            <a:picLocks noChangeAspect="1" noChangeArrowheads="1"/>
          </p:cNvPicPr>
          <p:nvPr/>
        </p:nvPicPr>
        <p:blipFill>
          <a:blip r:embed="rId4"/>
          <a:srcRect/>
          <a:stretch>
            <a:fillRect/>
          </a:stretch>
        </p:blipFill>
        <p:spPr bwMode="auto">
          <a:xfrm>
            <a:off x="-224099" y="3470223"/>
            <a:ext cx="2477000" cy="2414292"/>
          </a:xfrm>
          <a:prstGeom prst="rect">
            <a:avLst/>
          </a:prstGeom>
          <a:noFill/>
          <a:effectLst>
            <a:softEdge rad="317500"/>
          </a:effectLst>
        </p:spPr>
      </p:pic>
      <p:pic>
        <p:nvPicPr>
          <p:cNvPr id="113" name="Picture 7" descr="C:\Users\ichal\Pictures\latihan brosur\xx.png"/>
          <p:cNvPicPr>
            <a:picLocks noChangeAspect="1" noChangeArrowheads="1"/>
          </p:cNvPicPr>
          <p:nvPr/>
        </p:nvPicPr>
        <p:blipFill>
          <a:blip r:embed="rId5"/>
          <a:srcRect/>
          <a:stretch>
            <a:fillRect/>
          </a:stretch>
        </p:blipFill>
        <p:spPr bwMode="auto">
          <a:xfrm>
            <a:off x="-73743" y="3616773"/>
            <a:ext cx="2176287" cy="2121192"/>
          </a:xfrm>
          <a:prstGeom prst="rect">
            <a:avLst/>
          </a:prstGeom>
          <a:noFill/>
        </p:spPr>
      </p:pic>
      <p:sp>
        <p:nvSpPr>
          <p:cNvPr id="61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145" name="Object 1"/>
          <p:cNvGraphicFramePr>
            <a:graphicFrameLocks noChangeAspect="1"/>
          </p:cNvGraphicFramePr>
          <p:nvPr/>
        </p:nvGraphicFramePr>
        <p:xfrm>
          <a:off x="2329133" y="845384"/>
          <a:ext cx="9862868" cy="4761781"/>
        </p:xfrm>
        <a:graphic>
          <a:graphicData uri="http://schemas.openxmlformats.org/presentationml/2006/ole">
            <p:oleObj spid="_x0000_s6145" name="Visio" r:id="rId6" imgW="6386261" imgH="2669643" progId="Visio.Drawing.11">
              <p:embed/>
            </p:oleObj>
          </a:graphicData>
        </a:graphic>
      </p:graphicFrame>
    </p:spTree>
    <p:extLst>
      <p:ext uri="{BB962C8B-B14F-4D97-AF65-F5344CB8AC3E}">
        <p14:creationId xmlns:p14="http://schemas.microsoft.com/office/powerpoint/2010/main" xmlns="" val="299121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barn(inHorizontal)">
                                      <p:cBhvr>
                                        <p:cTn id="7" dur="500"/>
                                        <p:tgtEl>
                                          <p:spTgt spid="112"/>
                                        </p:tgtEl>
                                      </p:cBhvr>
                                    </p:animEffect>
                                  </p:childTnLst>
                                </p:cTn>
                              </p:par>
                              <p:par>
                                <p:cTn id="8" presetID="16" presetClass="entr" presetSubtype="26"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barn(inHorizontal)">
                                      <p:cBhvr>
                                        <p:cTn id="10" dur="500"/>
                                        <p:tgtEl>
                                          <p:spTgt spid="113"/>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405222" y="341477"/>
            <a:ext cx="4249881" cy="646331"/>
          </a:xfrm>
          <a:prstGeom prst="rect">
            <a:avLst/>
          </a:prstGeom>
        </p:spPr>
        <p:txBody>
          <a:bodyPr wrap="none">
            <a:spAutoFit/>
            <a:scene3d>
              <a:camera prst="isometricOffAxis1Right"/>
              <a:lightRig rig="threePt" dir="t"/>
            </a:scene3d>
          </a:bodyPr>
          <a:lstStyle/>
          <a:p>
            <a:r>
              <a:rPr lang="en-US" sz="3600" b="1" dirty="0">
                <a:solidFill>
                  <a:srgbClr val="00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a:t>
            </a:r>
            <a:r>
              <a:rPr lang="en-US" sz="3600" b="1" dirty="0" err="1">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Berjenjang</a:t>
            </a:r>
            <a:endParaRPr lang="id-ID" sz="3600" b="1" dirty="0">
              <a:solidFill>
                <a:srgbClr val="FF0000"/>
              </a:solidFill>
              <a:effectLst>
                <a:reflection blurRad="6350" stA="60000" endA="900" endPos="58000" dir="5400000" sy="-100000" algn="bl" rotWithShape="0"/>
              </a:effectLst>
            </a:endParaRPr>
          </a:p>
        </p:txBody>
      </p:sp>
      <p:sp>
        <p:nvSpPr>
          <p:cNvPr id="132" name="Rectangle 131"/>
          <p:cNvSpPr/>
          <p:nvPr/>
        </p:nvSpPr>
        <p:spPr>
          <a:xfrm>
            <a:off x="6151723" y="6409687"/>
            <a:ext cx="2217274" cy="369332"/>
          </a:xfrm>
          <a:prstGeom prst="rect">
            <a:avLst/>
          </a:prstGeom>
        </p:spPr>
        <p:txBody>
          <a:bodyPr wrap="none">
            <a:spAutoFit/>
          </a:bodyPr>
          <a:lstStyle/>
          <a:p>
            <a:r>
              <a:rPr lang="en-US" b="1" dirty="0">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a:t>
            </a:r>
            <a:r>
              <a:rPr lang="en-US" b="1" dirty="0" err="1">
                <a:solidFill>
                  <a:srgbClr val="FF0000"/>
                </a:solidFill>
                <a:effectLst>
                  <a:reflection blurRad="6350" stA="60000" endA="900" endPos="58000" dir="5400000" sy="-100000" algn="bl" rotWithShape="0"/>
                </a:effectLst>
                <a:latin typeface="Times New Roman" panose="02020603050405020304" pitchFamily="18" charset="0"/>
                <a:ea typeface="Calibri" panose="020F0502020204030204" pitchFamily="34" charset="0"/>
              </a:rPr>
              <a:t>Berjenjang</a:t>
            </a:r>
            <a:endParaRPr lang="id-ID" b="1" dirty="0">
              <a:solidFill>
                <a:srgbClr val="FF0000"/>
              </a:solidFill>
              <a:effectLst>
                <a:reflection blurRad="6350" stA="60000" endA="900" endPos="58000" dir="5400000" sy="-100000" algn="bl" rotWithShape="0"/>
              </a:effectLst>
            </a:endParaRPr>
          </a:p>
        </p:txBody>
      </p:sp>
      <p:pic>
        <p:nvPicPr>
          <p:cNvPr id="176" name="Picture 6" descr="C:\Users\ichal\Pictures\latihan brosur\Untitled-1.png"/>
          <p:cNvPicPr>
            <a:picLocks noChangeAspect="1" noChangeArrowheads="1"/>
          </p:cNvPicPr>
          <p:nvPr/>
        </p:nvPicPr>
        <p:blipFill>
          <a:blip r:embed="rId4"/>
          <a:srcRect/>
          <a:stretch>
            <a:fillRect/>
          </a:stretch>
        </p:blipFill>
        <p:spPr bwMode="auto">
          <a:xfrm>
            <a:off x="-224099" y="3470223"/>
            <a:ext cx="2477000" cy="2414292"/>
          </a:xfrm>
          <a:prstGeom prst="rect">
            <a:avLst/>
          </a:prstGeom>
          <a:noFill/>
          <a:effectLst>
            <a:softEdge rad="317500"/>
          </a:effectLst>
        </p:spPr>
      </p:pic>
      <p:pic>
        <p:nvPicPr>
          <p:cNvPr id="177" name="Picture 7" descr="C:\Users\ichal\Pictures\latihan brosur\xx.png"/>
          <p:cNvPicPr>
            <a:picLocks noChangeAspect="1" noChangeArrowheads="1"/>
          </p:cNvPicPr>
          <p:nvPr/>
        </p:nvPicPr>
        <p:blipFill>
          <a:blip r:embed="rId5"/>
          <a:srcRect/>
          <a:stretch>
            <a:fillRect/>
          </a:stretch>
        </p:blipFill>
        <p:spPr bwMode="auto">
          <a:xfrm>
            <a:off x="-73743" y="3616773"/>
            <a:ext cx="2176287" cy="2121192"/>
          </a:xfrm>
          <a:prstGeom prst="rect">
            <a:avLst/>
          </a:prstGeom>
          <a:noFill/>
        </p:spPr>
      </p:pic>
      <p:sp>
        <p:nvSpPr>
          <p:cNvPr id="512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121" name="Object 1"/>
          <p:cNvGraphicFramePr>
            <a:graphicFrameLocks noChangeAspect="1"/>
          </p:cNvGraphicFramePr>
          <p:nvPr/>
        </p:nvGraphicFramePr>
        <p:xfrm>
          <a:off x="2432647" y="207034"/>
          <a:ext cx="9690339" cy="6176513"/>
        </p:xfrm>
        <a:graphic>
          <a:graphicData uri="http://schemas.openxmlformats.org/presentationml/2006/ole">
            <p:oleObj spid="_x0000_s5121" name="Visio" r:id="rId6" imgW="9198505" imgH="3456769" progId="Visio.Drawing.11">
              <p:embed/>
            </p:oleObj>
          </a:graphicData>
        </a:graphic>
      </p:graphicFrame>
    </p:spTree>
    <p:extLst>
      <p:ext uri="{BB962C8B-B14F-4D97-AF65-F5344CB8AC3E}">
        <p14:creationId xmlns:p14="http://schemas.microsoft.com/office/powerpoint/2010/main" xmlns="" val="37816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barn(inHorizontal)">
                                      <p:cBhvr>
                                        <p:cTn id="7" dur="500"/>
                                        <p:tgtEl>
                                          <p:spTgt spid="176"/>
                                        </p:tgtEl>
                                      </p:cBhvr>
                                    </p:animEffect>
                                  </p:childTnLst>
                                </p:cTn>
                              </p:par>
                              <p:par>
                                <p:cTn id="8" presetID="16" presetClass="entr" presetSubtype="26"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barn(inHorizontal)">
                                      <p:cBhvr>
                                        <p:cTn id="10" dur="500"/>
                                        <p:tgtEl>
                                          <p:spTgt spid="177"/>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7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p:nvPr/>
        </p:nvSpPr>
        <p:spPr>
          <a:xfrm>
            <a:off x="6979957" y="313644"/>
            <a:ext cx="2074393" cy="1477328"/>
          </a:xfrm>
          <a:prstGeom prst="rect">
            <a:avLst/>
          </a:prstGeom>
        </p:spPr>
        <p:txBody>
          <a:bodyPr wrap="square">
            <a:spAutoFit/>
          </a:bodyPr>
          <a:lstStyle/>
          <a:p>
            <a:r>
              <a:rPr lang="en-US" dirty="0" err="1">
                <a:solidFill>
                  <a:schemeClr val="bg1"/>
                </a:solidFill>
                <a:latin typeface="Arial" panose="020B0604020202020204" pitchFamily="34" charset="0"/>
              </a:rPr>
              <a:t>Dik</a:t>
            </a:r>
            <a:r>
              <a:rPr lang="en-US" dirty="0">
                <a:solidFill>
                  <a:schemeClr val="bg1"/>
                </a:solidFill>
                <a:latin typeface="Arial" panose="020B0604020202020204" pitchFamily="34" charset="0"/>
              </a:rPr>
              <a:t>.</a:t>
            </a:r>
          </a:p>
          <a:p>
            <a:r>
              <a:rPr lang="en-US" dirty="0">
                <a:solidFill>
                  <a:schemeClr val="bg1"/>
                </a:solidFill>
                <a:latin typeface="Arial" panose="020B0604020202020204" pitchFamily="34" charset="0"/>
              </a:rPr>
              <a:t>N = </a:t>
            </a:r>
            <a:r>
              <a:rPr lang="en-US" dirty="0" smtClean="0">
                <a:solidFill>
                  <a:schemeClr val="bg1"/>
                </a:solidFill>
                <a:latin typeface="Arial" panose="020B0604020202020204" pitchFamily="34" charset="0"/>
              </a:rPr>
              <a:t>12</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E = </a:t>
            </a:r>
            <a:r>
              <a:rPr lang="en-US" dirty="0" smtClean="0">
                <a:solidFill>
                  <a:schemeClr val="bg1"/>
                </a:solidFill>
                <a:latin typeface="Arial" panose="020B0604020202020204" pitchFamily="34" charset="0"/>
              </a:rPr>
              <a:t>15</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P = 4</a:t>
            </a:r>
          </a:p>
          <a:p>
            <a:r>
              <a:rPr lang="en-US" dirty="0">
                <a:solidFill>
                  <a:schemeClr val="bg1"/>
                </a:solidFill>
                <a:latin typeface="Arial" panose="020B0604020202020204" pitchFamily="34" charset="0"/>
              </a:rPr>
              <a:t>R = </a:t>
            </a:r>
            <a:r>
              <a:rPr lang="en-US" dirty="0" smtClean="0">
                <a:solidFill>
                  <a:schemeClr val="bg1"/>
                </a:solidFill>
                <a:latin typeface="Arial" panose="020B0604020202020204" pitchFamily="34" charset="0"/>
              </a:rPr>
              <a:t>5</a:t>
            </a:r>
            <a:endParaRPr lang="en-US" dirty="0">
              <a:solidFill>
                <a:schemeClr val="bg1"/>
              </a:solidFill>
              <a:latin typeface="Arial" panose="020B0604020202020204" pitchFamily="34" charset="0"/>
            </a:endParaRPr>
          </a:p>
        </p:txBody>
      </p:sp>
      <p:sp>
        <p:nvSpPr>
          <p:cNvPr id="19" name="Rectangle 18"/>
          <p:cNvSpPr/>
          <p:nvPr/>
        </p:nvSpPr>
        <p:spPr>
          <a:xfrm>
            <a:off x="6979957" y="4196552"/>
            <a:ext cx="6096000" cy="2031325"/>
          </a:xfrm>
          <a:prstGeom prst="rect">
            <a:avLst/>
          </a:prstGeom>
        </p:spPr>
        <p:txBody>
          <a:bodyPr>
            <a:spAutoFit/>
          </a:bodyPr>
          <a:lstStyle/>
          <a:p>
            <a:r>
              <a:rPr lang="en-US" dirty="0" err="1">
                <a:solidFill>
                  <a:schemeClr val="bg1"/>
                </a:solidFill>
                <a:latin typeface="Arial" panose="020B0604020202020204" pitchFamily="34" charset="0"/>
              </a:rPr>
              <a:t>Jalur</a:t>
            </a:r>
            <a:r>
              <a:rPr lang="en-US" dirty="0">
                <a:solidFill>
                  <a:schemeClr val="bg1"/>
                </a:solidFill>
                <a:latin typeface="Arial" panose="020B0604020202020204" pitchFamily="34" charset="0"/>
              </a:rPr>
              <a:t> :</a:t>
            </a:r>
          </a:p>
          <a:p>
            <a:r>
              <a:rPr lang="en-US" dirty="0">
                <a:solidFill>
                  <a:schemeClr val="bg1"/>
                </a:solidFill>
                <a:latin typeface="Arial" panose="020B0604020202020204" pitchFamily="34" charset="0"/>
              </a:rPr>
              <a:t>Path 1  : </a:t>
            </a:r>
            <a:r>
              <a:rPr lang="en-US" dirty="0" smtClean="0">
                <a:solidFill>
                  <a:schemeClr val="bg1"/>
                </a:solidFill>
                <a:latin typeface="Arial" panose="020B0604020202020204" pitchFamily="34" charset="0"/>
              </a:rPr>
              <a:t>1-2-12</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Path 2 : </a:t>
            </a:r>
            <a:r>
              <a:rPr lang="en-US" dirty="0" smtClean="0">
                <a:solidFill>
                  <a:schemeClr val="bg1"/>
                </a:solidFill>
                <a:latin typeface="Arial" panose="020B0604020202020204" pitchFamily="34" charset="0"/>
              </a:rPr>
              <a:t>1-2-3-4-5-7-8-9-11-12</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Path 3 : </a:t>
            </a:r>
            <a:r>
              <a:rPr lang="en-US" dirty="0" smtClean="0">
                <a:solidFill>
                  <a:schemeClr val="bg1"/>
                </a:solidFill>
                <a:latin typeface="Arial" panose="020B0604020202020204" pitchFamily="34" charset="0"/>
              </a:rPr>
              <a:t>1-2-3-4-5-7-8-10-11-12</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Path 4 : </a:t>
            </a:r>
            <a:r>
              <a:rPr lang="en-US" dirty="0" smtClean="0">
                <a:solidFill>
                  <a:schemeClr val="bg1"/>
                </a:solidFill>
                <a:latin typeface="Arial" panose="020B0604020202020204" pitchFamily="34" charset="0"/>
              </a:rPr>
              <a:t>1-2-3-4-6-7-8-10-11-2-12</a:t>
            </a:r>
            <a:endParaRPr lang="en-US" dirty="0">
              <a:solidFill>
                <a:schemeClr val="bg1"/>
              </a:solidFill>
              <a:latin typeface="Arial" panose="020B0604020202020204" pitchFamily="34" charset="0"/>
            </a:endParaRPr>
          </a:p>
          <a:p>
            <a:r>
              <a:rPr lang="en-US" dirty="0">
                <a:solidFill>
                  <a:schemeClr val="bg1"/>
                </a:solidFill>
                <a:latin typeface="Arial" panose="020B0604020202020204" pitchFamily="34" charset="0"/>
              </a:rPr>
              <a:t>Path 5 : </a:t>
            </a:r>
            <a:r>
              <a:rPr lang="en-US" dirty="0" smtClean="0">
                <a:solidFill>
                  <a:schemeClr val="bg1"/>
                </a:solidFill>
                <a:latin typeface="Arial" panose="020B0604020202020204" pitchFamily="34" charset="0"/>
              </a:rPr>
              <a:t>1-2-3-4-5-7-8-9-11-2-12</a:t>
            </a:r>
            <a:endParaRPr lang="en-US" dirty="0">
              <a:solidFill>
                <a:schemeClr val="bg1"/>
              </a:solidFill>
              <a:latin typeface="Arial" panose="020B0604020202020204" pitchFamily="34" charset="0"/>
            </a:endParaRPr>
          </a:p>
          <a:p>
            <a:endParaRPr lang="en-US" dirty="0">
              <a:solidFill>
                <a:srgbClr val="000000"/>
              </a:solidFill>
              <a:latin typeface="Arial" panose="020B0604020202020204" pitchFamily="34" charset="0"/>
            </a:endParaRPr>
          </a:p>
        </p:txBody>
      </p:sp>
      <p:sp>
        <p:nvSpPr>
          <p:cNvPr id="20" name="Rectangle 19"/>
          <p:cNvSpPr/>
          <p:nvPr/>
        </p:nvSpPr>
        <p:spPr>
          <a:xfrm>
            <a:off x="6979957" y="2104616"/>
            <a:ext cx="6096000" cy="1754326"/>
          </a:xfrm>
          <a:prstGeom prst="rect">
            <a:avLst/>
          </a:prstGeom>
        </p:spPr>
        <p:txBody>
          <a:bodyPr>
            <a:spAutoFit/>
          </a:bodyPr>
          <a:lstStyle/>
          <a:p>
            <a:r>
              <a:rPr lang="en-US" dirty="0">
                <a:solidFill>
                  <a:schemeClr val="bg1"/>
                </a:solidFill>
                <a:latin typeface="Arial" panose="020B0604020202020204" pitchFamily="34" charset="0"/>
              </a:rPr>
              <a:t>VG = E – N + 2</a:t>
            </a:r>
          </a:p>
          <a:p>
            <a:r>
              <a:rPr lang="en-US" dirty="0">
                <a:solidFill>
                  <a:schemeClr val="bg1"/>
                </a:solidFill>
                <a:latin typeface="Arial" panose="020B0604020202020204" pitchFamily="34" charset="0"/>
              </a:rPr>
              <a:t>VG = </a:t>
            </a:r>
            <a:r>
              <a:rPr lang="en-US" dirty="0" smtClean="0">
                <a:solidFill>
                  <a:schemeClr val="bg1"/>
                </a:solidFill>
                <a:latin typeface="Arial" panose="020B0604020202020204" pitchFamily="34" charset="0"/>
              </a:rPr>
              <a:t>15 </a:t>
            </a:r>
            <a:r>
              <a:rPr lang="en-US" dirty="0">
                <a:solidFill>
                  <a:schemeClr val="bg1"/>
                </a:solidFill>
                <a:latin typeface="Arial" panose="020B0604020202020204" pitchFamily="34" charset="0"/>
              </a:rPr>
              <a:t>- </a:t>
            </a:r>
            <a:r>
              <a:rPr lang="en-US" dirty="0" smtClean="0">
                <a:solidFill>
                  <a:schemeClr val="bg1"/>
                </a:solidFill>
                <a:latin typeface="Arial" panose="020B0604020202020204" pitchFamily="34" charset="0"/>
              </a:rPr>
              <a:t>12 </a:t>
            </a:r>
            <a:r>
              <a:rPr lang="en-US" dirty="0">
                <a:solidFill>
                  <a:schemeClr val="bg1"/>
                </a:solidFill>
                <a:latin typeface="Arial" panose="020B0604020202020204" pitchFamily="34" charset="0"/>
              </a:rPr>
              <a:t>+ 2</a:t>
            </a:r>
          </a:p>
          <a:p>
            <a:r>
              <a:rPr lang="en-US" dirty="0">
                <a:solidFill>
                  <a:schemeClr val="bg1"/>
                </a:solidFill>
                <a:latin typeface="Arial" panose="020B0604020202020204" pitchFamily="34" charset="0"/>
              </a:rPr>
              <a:t>VG = 5</a:t>
            </a:r>
          </a:p>
          <a:p>
            <a:r>
              <a:rPr lang="en-US" dirty="0">
                <a:solidFill>
                  <a:schemeClr val="bg1"/>
                </a:solidFill>
                <a:latin typeface="Arial" panose="020B0604020202020204" pitchFamily="34" charset="0"/>
              </a:rPr>
              <a:t>VG = P + 1</a:t>
            </a:r>
          </a:p>
          <a:p>
            <a:r>
              <a:rPr lang="en-US" dirty="0">
                <a:solidFill>
                  <a:schemeClr val="bg1"/>
                </a:solidFill>
                <a:latin typeface="Arial" panose="020B0604020202020204" pitchFamily="34" charset="0"/>
              </a:rPr>
              <a:t>VG = 4 + 1</a:t>
            </a:r>
          </a:p>
          <a:p>
            <a:r>
              <a:rPr lang="en-US" dirty="0">
                <a:solidFill>
                  <a:schemeClr val="bg1"/>
                </a:solidFill>
                <a:latin typeface="Arial" panose="020B0604020202020204" pitchFamily="34" charset="0"/>
              </a:rPr>
              <a:t>VG = 5</a:t>
            </a:r>
            <a:endParaRPr lang="id-ID" dirty="0">
              <a:solidFill>
                <a:schemeClr val="bg1"/>
              </a:solidFill>
            </a:endParaRPr>
          </a:p>
        </p:txBody>
      </p:sp>
      <p:pic>
        <p:nvPicPr>
          <p:cNvPr id="24" name="Picture 6" descr="C:\Users\ichal\Pictures\latihan brosur\Untitled-1.png"/>
          <p:cNvPicPr>
            <a:picLocks noChangeAspect="1" noChangeArrowheads="1"/>
          </p:cNvPicPr>
          <p:nvPr/>
        </p:nvPicPr>
        <p:blipFill>
          <a:blip r:embed="rId4"/>
          <a:srcRect/>
          <a:stretch>
            <a:fillRect/>
          </a:stretch>
        </p:blipFill>
        <p:spPr bwMode="auto">
          <a:xfrm>
            <a:off x="-224099" y="3470223"/>
            <a:ext cx="2477000" cy="2414292"/>
          </a:xfrm>
          <a:prstGeom prst="rect">
            <a:avLst/>
          </a:prstGeom>
          <a:noFill/>
          <a:effectLst>
            <a:softEdge rad="317500"/>
          </a:effectLst>
        </p:spPr>
      </p:pic>
      <p:pic>
        <p:nvPicPr>
          <p:cNvPr id="25" name="Picture 7" descr="C:\Users\ichal\Pictures\latihan brosur\xx.png"/>
          <p:cNvPicPr>
            <a:picLocks noChangeAspect="1" noChangeArrowheads="1"/>
          </p:cNvPicPr>
          <p:nvPr/>
        </p:nvPicPr>
        <p:blipFill>
          <a:blip r:embed="rId5"/>
          <a:srcRect/>
          <a:stretch>
            <a:fillRect/>
          </a:stretch>
        </p:blipFill>
        <p:spPr bwMode="auto">
          <a:xfrm>
            <a:off x="-73743" y="3616773"/>
            <a:ext cx="2176287" cy="2121192"/>
          </a:xfrm>
          <a:prstGeom prst="rect">
            <a:avLst/>
          </a:prstGeom>
          <a:noFill/>
        </p:spPr>
      </p:pic>
      <p:sp>
        <p:nvSpPr>
          <p:cNvPr id="409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097" name="Object 1"/>
          <p:cNvGraphicFramePr>
            <a:graphicFrameLocks noChangeAspect="1"/>
          </p:cNvGraphicFramePr>
          <p:nvPr/>
        </p:nvGraphicFramePr>
        <p:xfrm>
          <a:off x="2984739" y="224287"/>
          <a:ext cx="3600450" cy="6267450"/>
        </p:xfrm>
        <a:graphic>
          <a:graphicData uri="http://schemas.openxmlformats.org/presentationml/2006/ole">
            <p:oleObj spid="_x0000_s4097" name="Visio" r:id="rId6" imgW="3598312" imgH="6277845" progId="Visio.Drawing.11">
              <p:embed/>
            </p:oleObj>
          </a:graphicData>
        </a:graphic>
      </p:graphicFrame>
    </p:spTree>
    <p:extLst>
      <p:ext uri="{BB962C8B-B14F-4D97-AF65-F5344CB8AC3E}">
        <p14:creationId xmlns:p14="http://schemas.microsoft.com/office/powerpoint/2010/main" xmlns="" val="3916722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Horizontal)">
                                      <p:cBhvr>
                                        <p:cTn id="7" dur="500"/>
                                        <p:tgtEl>
                                          <p:spTgt spid="24"/>
                                        </p:tgtEl>
                                      </p:cBhvr>
                                    </p:animEffect>
                                  </p:childTnLst>
                                </p:cTn>
                              </p:par>
                              <p:par>
                                <p:cTn id="8" presetID="16" presetClass="entr" presetSubtype="26"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Horizontal)">
                                      <p:cBhvr>
                                        <p:cTn id="10" dur="500"/>
                                        <p:tgtEl>
                                          <p:spTgt spid="25"/>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sp>
        <p:nvSpPr>
          <p:cNvPr id="2" name="Rectangle 1"/>
          <p:cNvSpPr/>
          <p:nvPr/>
        </p:nvSpPr>
        <p:spPr>
          <a:xfrm>
            <a:off x="-531446" y="0"/>
            <a:ext cx="3031599" cy="989951"/>
          </a:xfrm>
          <a:prstGeom prst="rect">
            <a:avLst/>
          </a:prstGeom>
        </p:spPr>
        <p:txBody>
          <a:bodyPr wrap="none">
            <a:spAutoFit/>
            <a:scene3d>
              <a:camera prst="isometricOffAxis1Right"/>
              <a:lightRig rig="threePt" dir="t"/>
            </a:scene3d>
          </a:bodyPr>
          <a:lstStyle/>
          <a:p>
            <a:pPr lvl="1" algn="just">
              <a:lnSpc>
                <a:spcPct val="190000"/>
              </a:lnSpc>
              <a:spcAft>
                <a:spcPts val="0"/>
              </a:spcAft>
            </a:pPr>
            <a:r>
              <a:rPr lang="en-US" sz="3600" b="1" dirty="0" err="1">
                <a:effectLst>
                  <a:reflection blurRad="6350" stA="60000" endA="900" endPos="58000" dir="5400000" sy="-100000" algn="bl" rotWithShape="0"/>
                </a:effectLst>
                <a:latin typeface="Times New Roman" panose="02020603050405020304" pitchFamily="18" charset="0"/>
                <a:ea typeface="Times New Roman" panose="02020603050405020304" pitchFamily="18" charset="0"/>
              </a:rPr>
              <a:t>Kesimpulan</a:t>
            </a:r>
            <a:endParaRPr lang="id-ID" sz="3600" dirty="0">
              <a:effectLst>
                <a:reflection blurRad="6350" stA="60000" endA="900" endPos="58000" dir="5400000" sy="-100000" algn="bl" rotWithShape="0"/>
              </a:effectLst>
              <a:latin typeface="Times New Roman" panose="02020603050405020304" pitchFamily="18" charset="0"/>
              <a:ea typeface="Times New Roman" panose="02020603050405020304" pitchFamily="18" charset="0"/>
            </a:endParaRPr>
          </a:p>
        </p:txBody>
      </p:sp>
      <p:sp>
        <p:nvSpPr>
          <p:cNvPr id="3" name="Rectangle 2"/>
          <p:cNvSpPr/>
          <p:nvPr/>
        </p:nvSpPr>
        <p:spPr>
          <a:xfrm>
            <a:off x="2428406" y="35842"/>
            <a:ext cx="9708630" cy="954107"/>
          </a:xfrm>
          <a:prstGeom prst="rect">
            <a:avLst/>
          </a:prstGeom>
        </p:spPr>
        <p:txBody>
          <a:bodyPr wrap="square">
            <a:spAutoFit/>
          </a:bodyPr>
          <a:lstStyle/>
          <a:p>
            <a:r>
              <a:rPr lang="id-ID" dirty="0" smtClean="0">
                <a:latin typeface="Times New Roman" panose="02020603050405020304" pitchFamily="18" charset="0"/>
                <a:ea typeface="Times New Roman" panose="02020603050405020304" pitchFamily="18" charset="0"/>
              </a:rPr>
              <a:t>	</a:t>
            </a:r>
            <a:r>
              <a:rPr lang="en-US" sz="2800" dirty="0" err="1" smtClean="0">
                <a:solidFill>
                  <a:schemeClr val="bg1"/>
                </a:solidFill>
                <a:latin typeface="Times New Roman" panose="02020603050405020304" pitchFamily="18" charset="0"/>
                <a:ea typeface="Times New Roman" panose="02020603050405020304" pitchFamily="18" charset="0"/>
              </a:rPr>
              <a:t>Berdasarkan</a:t>
            </a:r>
            <a:r>
              <a:rPr lang="en-US" sz="2800" dirty="0" smtClean="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hasil</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penelitian</a:t>
            </a:r>
            <a:r>
              <a:rPr lang="en-US" sz="2800" dirty="0">
                <a:solidFill>
                  <a:schemeClr val="bg1"/>
                </a:solidFill>
                <a:latin typeface="Times New Roman" panose="02020603050405020304" pitchFamily="18" charset="0"/>
                <a:ea typeface="Times New Roman" panose="02020603050405020304" pitchFamily="18" charset="0"/>
              </a:rPr>
              <a:t> yang </a:t>
            </a:r>
            <a:r>
              <a:rPr lang="en-US" sz="2800" dirty="0" err="1">
                <a:solidFill>
                  <a:schemeClr val="bg1"/>
                </a:solidFill>
                <a:latin typeface="Times New Roman" panose="02020603050405020304" pitchFamily="18" charset="0"/>
                <a:ea typeface="Times New Roman" panose="02020603050405020304" pitchFamily="18" charset="0"/>
              </a:rPr>
              <a:t>sudah</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dilakukan</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dan</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hasil</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pengujian</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sistem</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maka</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dapat</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disimpulkan</a:t>
            </a:r>
            <a:r>
              <a:rPr lang="en-US" sz="2800" dirty="0">
                <a:solidFill>
                  <a:schemeClr val="bg1"/>
                </a:solidFill>
                <a:latin typeface="Times New Roman" panose="02020603050405020304" pitchFamily="18" charset="0"/>
                <a:ea typeface="Times New Roman" panose="02020603050405020304" pitchFamily="18" charset="0"/>
              </a:rPr>
              <a:t> </a:t>
            </a:r>
            <a:r>
              <a:rPr lang="en-US" sz="2800" dirty="0" err="1">
                <a:solidFill>
                  <a:schemeClr val="bg1"/>
                </a:solidFill>
                <a:latin typeface="Times New Roman" panose="02020603050405020304" pitchFamily="18" charset="0"/>
                <a:ea typeface="Times New Roman" panose="02020603050405020304" pitchFamily="18" charset="0"/>
              </a:rPr>
              <a:t>bahwa</a:t>
            </a:r>
            <a:r>
              <a:rPr lang="en-US" sz="2800" dirty="0">
                <a:solidFill>
                  <a:schemeClr val="bg1"/>
                </a:solidFill>
                <a:latin typeface="Times New Roman" panose="02020603050405020304" pitchFamily="18" charset="0"/>
                <a:ea typeface="Times New Roman" panose="02020603050405020304" pitchFamily="18" charset="0"/>
              </a:rPr>
              <a:t> : </a:t>
            </a:r>
            <a:endParaRPr lang="id-ID" sz="2800" dirty="0">
              <a:solidFill>
                <a:schemeClr val="bg1"/>
              </a:solidFill>
            </a:endParaRPr>
          </a:p>
        </p:txBody>
      </p:sp>
      <p:sp>
        <p:nvSpPr>
          <p:cNvPr id="8" name="Rectangle 7"/>
          <p:cNvSpPr/>
          <p:nvPr/>
        </p:nvSpPr>
        <p:spPr>
          <a:xfrm>
            <a:off x="2421740" y="1166842"/>
            <a:ext cx="9581919" cy="5293757"/>
          </a:xfrm>
          <a:prstGeom prst="rect">
            <a:avLst/>
          </a:prstGeom>
        </p:spPr>
        <p:txBody>
          <a:bodyPr wrap="square">
            <a:spAutoFit/>
          </a:bodyPr>
          <a:lstStyle/>
          <a:p>
            <a:pPr marL="342900" lvl="0" indent="-342900" algn="just">
              <a:spcAft>
                <a:spcPts val="0"/>
              </a:spcAft>
              <a:buFont typeface="+mj-lt"/>
              <a:buAutoNum type="arabicPeriod"/>
            </a:pPr>
            <a:r>
              <a:rPr lang="en-US" sz="2000" dirty="0" err="1">
                <a:solidFill>
                  <a:schemeClr val="bg1"/>
                </a:solidFill>
                <a:latin typeface="Times New Roman" panose="02020603050405020304" pitchFamily="18" charset="0"/>
                <a:ea typeface="Arial" panose="020B0604020202020204" pitchFamily="34" charset="0"/>
              </a:rPr>
              <a:t>Dapat</a:t>
            </a:r>
            <a:r>
              <a:rPr lang="en-US" sz="2000" dirty="0">
                <a:solidFill>
                  <a:schemeClr val="bg1"/>
                </a:solidFill>
                <a:latin typeface="Times New Roman" panose="02020603050405020304" pitchFamily="18" charset="0"/>
                <a:ea typeface="Arial" panose="020B0604020202020204" pitchFamily="34" charset="0"/>
              </a:rPr>
              <a:t> </a:t>
            </a:r>
            <a:r>
              <a:rPr lang="en-US" sz="2000" dirty="0" err="1">
                <a:solidFill>
                  <a:schemeClr val="bg1"/>
                </a:solidFill>
                <a:latin typeface="Times New Roman" panose="02020603050405020304" pitchFamily="18" charset="0"/>
                <a:ea typeface="Arial" panose="020B0604020202020204" pitchFamily="34" charset="0"/>
              </a:rPr>
              <a:t>diketahui</a:t>
            </a:r>
            <a:r>
              <a:rPr lang="en-US" sz="2000" dirty="0">
                <a:solidFill>
                  <a:schemeClr val="bg1"/>
                </a:solidFill>
                <a:latin typeface="Times New Roman" panose="02020603050405020304" pitchFamily="18" charset="0"/>
                <a:ea typeface="Arial" panose="020B0604020202020204" pitchFamily="34" charset="0"/>
              </a:rPr>
              <a:t> </a:t>
            </a:r>
            <a:r>
              <a:rPr lang="en-US" sz="2000" dirty="0" err="1">
                <a:solidFill>
                  <a:schemeClr val="bg1"/>
                </a:solidFill>
                <a:latin typeface="Times New Roman" panose="02020603050405020304" pitchFamily="18" charset="0"/>
                <a:ea typeface="Arial" panose="020B0604020202020204" pitchFamily="34" charset="0"/>
              </a:rPr>
              <a:t>cara</a:t>
            </a:r>
            <a:r>
              <a:rPr lang="en-US" sz="2000" dirty="0">
                <a:solidFill>
                  <a:schemeClr val="bg1"/>
                </a:solidFill>
                <a:latin typeface="Times New Roman" panose="02020603050405020304" pitchFamily="18" charset="0"/>
                <a:ea typeface="Arial" panose="020B0604020202020204" pitchFamily="34" charset="0"/>
              </a:rPr>
              <a:t> </a:t>
            </a:r>
            <a:r>
              <a:rPr lang="en-US" sz="2000" dirty="0" err="1">
                <a:solidFill>
                  <a:schemeClr val="bg1"/>
                </a:solidFill>
                <a:latin typeface="Times New Roman" panose="02020603050405020304" pitchFamily="18" charset="0"/>
                <a:ea typeface="Arial" panose="020B0604020202020204" pitchFamily="34" charset="0"/>
              </a:rPr>
              <a:t>merekayasa</a:t>
            </a:r>
            <a:r>
              <a:rPr lang="en-US" sz="2000" dirty="0">
                <a:solidFill>
                  <a:schemeClr val="bg1"/>
                </a:solidFill>
                <a:latin typeface="Times New Roman" panose="02020603050405020304" pitchFamily="18" charset="0"/>
                <a:ea typeface="Arial" panose="020B0604020202020204" pitchFamily="34" charset="0"/>
              </a:rPr>
              <a:t> </a:t>
            </a:r>
            <a:r>
              <a:rPr lang="en-US" sz="2000" dirty="0" err="1">
                <a:solidFill>
                  <a:schemeClr val="bg1"/>
                </a:solidFill>
                <a:latin typeface="Times New Roman" panose="02020603050405020304" pitchFamily="18" charset="0"/>
                <a:ea typeface="Times New Roman" panose="02020603050405020304" pitchFamily="18" charset="0"/>
              </a:rPr>
              <a:t>Sistem</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Pendukung</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Keputusan</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Penetuan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Calon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Penerima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Beasiswa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Bidikmisi</a:t>
            </a:r>
            <a:r>
              <a:rPr lang="en-US" sz="2000" dirty="0" smtClean="0">
                <a:solidFill>
                  <a:schemeClr val="bg1"/>
                </a:solidFill>
                <a:latin typeface="Times New Roman" panose="02020603050405020304" pitchFamily="18" charset="0"/>
                <a:ea typeface="Times New Roman" panose="02020603050405020304" pitchFamily="18" charset="0"/>
              </a:rPr>
              <a:t> </a:t>
            </a:r>
            <a:r>
              <a:rPr lang="id-ID" sz="2000" dirty="0" smtClean="0">
                <a:solidFill>
                  <a:schemeClr val="bg1"/>
                </a:solidFill>
                <a:latin typeface="Times New Roman" panose="02020603050405020304" pitchFamily="18" charset="0"/>
                <a:ea typeface="Times New Roman" panose="02020603050405020304" pitchFamily="18" charset="0"/>
              </a:rPr>
              <a:t>Dengan </a:t>
            </a:r>
            <a:r>
              <a:rPr lang="id-ID" sz="2000" dirty="0">
                <a:solidFill>
                  <a:schemeClr val="bg1"/>
                </a:solidFill>
                <a:latin typeface="Times New Roman" panose="02020603050405020304" pitchFamily="18" charset="0"/>
                <a:ea typeface="Times New Roman" panose="02020603050405020304" pitchFamily="18" charset="0"/>
              </a:rPr>
              <a:t>Metode </a:t>
            </a:r>
            <a:r>
              <a:rPr lang="id-ID" sz="2000" i="1" dirty="0">
                <a:solidFill>
                  <a:schemeClr val="bg1"/>
                </a:solidFill>
                <a:latin typeface="Times New Roman" panose="02020603050405020304" pitchFamily="18" charset="0"/>
                <a:ea typeface="Times New Roman" panose="02020603050405020304" pitchFamily="18" charset="0"/>
              </a:rPr>
              <a:t>Weighted Product</a:t>
            </a:r>
            <a:r>
              <a:rPr lang="id-ID" sz="2000" dirty="0">
                <a:solidFill>
                  <a:schemeClr val="bg1"/>
                </a:solidFill>
                <a:latin typeface="Times New Roman" panose="02020603050405020304" pitchFamily="18" charset="0"/>
                <a:ea typeface="Times New Roman" panose="02020603050405020304" pitchFamily="18" charset="0"/>
              </a:rPr>
              <a:t> (WP) Pada </a:t>
            </a:r>
            <a:r>
              <a:rPr lang="en-US" sz="2000" dirty="0" err="1" smtClean="0">
                <a:solidFill>
                  <a:schemeClr val="bg1"/>
                </a:solidFill>
                <a:latin typeface="Times New Roman" panose="02020603050405020304" pitchFamily="18" charset="0"/>
                <a:ea typeface="Times New Roman" panose="02020603050405020304" pitchFamily="18" charset="0"/>
              </a:rPr>
              <a:t>Unversitas</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Ichsan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Gorontalo</a:t>
            </a:r>
            <a:r>
              <a:rPr lang="en-US" sz="2000" dirty="0" smtClean="0">
                <a:solidFill>
                  <a:schemeClr val="bg1"/>
                </a:solidFill>
                <a:latin typeface="Times New Roman" panose="02020603050405020304" pitchFamily="18" charset="0"/>
                <a:ea typeface="Times New Roman" panose="02020603050405020304" pitchFamily="18" charset="0"/>
              </a:rPr>
              <a:t>.</a:t>
            </a:r>
            <a:endParaRPr lang="id-ID" sz="2000" dirty="0" smtClean="0">
              <a:solidFill>
                <a:schemeClr val="bg1"/>
              </a:solidFill>
              <a:latin typeface="Times New Roman" panose="02020603050405020304" pitchFamily="18" charset="0"/>
              <a:ea typeface="Times New Roman" panose="02020603050405020304" pitchFamily="18" charset="0"/>
            </a:endParaRPr>
          </a:p>
          <a:p>
            <a:pPr marL="342900" indent="-342900" algn="just">
              <a:buFont typeface="+mj-lt"/>
              <a:buAutoNum type="arabicPeriod"/>
            </a:pPr>
            <a:r>
              <a:rPr lang="id-ID" sz="2000" dirty="0">
                <a:solidFill>
                  <a:schemeClr val="bg1"/>
                </a:solidFill>
                <a:latin typeface="Times New Roman" panose="02020603050405020304" pitchFamily="18" charset="0"/>
                <a:ea typeface="Times New Roman" panose="02020603050405020304" pitchFamily="18" charset="0"/>
              </a:rPr>
              <a:t>Dapat diketahui hasil penerapan metode </a:t>
            </a:r>
            <a:r>
              <a:rPr lang="id-ID" sz="2000" i="1" dirty="0">
                <a:solidFill>
                  <a:schemeClr val="bg1"/>
                </a:solidFill>
                <a:latin typeface="Times New Roman" panose="02020603050405020304" pitchFamily="18" charset="0"/>
                <a:ea typeface="Times New Roman" panose="02020603050405020304" pitchFamily="18" charset="0"/>
              </a:rPr>
              <a:t>Weighted Product</a:t>
            </a:r>
            <a:r>
              <a:rPr lang="id-ID" sz="2000" dirty="0">
                <a:solidFill>
                  <a:schemeClr val="bg1"/>
                </a:solidFill>
                <a:latin typeface="Times New Roman" panose="02020603050405020304" pitchFamily="18" charset="0"/>
                <a:ea typeface="Times New Roman" panose="02020603050405020304" pitchFamily="18" charset="0"/>
              </a:rPr>
              <a:t> (WP) dalam membangun Sistem Pendukung </a:t>
            </a:r>
            <a:r>
              <a:rPr lang="id-ID" sz="2000" dirty="0" smtClean="0">
                <a:solidFill>
                  <a:schemeClr val="bg1"/>
                </a:solidFill>
                <a:latin typeface="Times New Roman" panose="02020603050405020304" pitchFamily="18" charset="0"/>
                <a:ea typeface="Times New Roman" panose="02020603050405020304" pitchFamily="18" charset="0"/>
              </a:rPr>
              <a:t>Keputusan </a:t>
            </a:r>
            <a:r>
              <a:rPr lang="en-US" sz="2000" dirty="0" err="1" smtClean="0">
                <a:solidFill>
                  <a:schemeClr val="bg1"/>
                </a:solidFill>
                <a:latin typeface="Times New Roman" panose="02020603050405020304" pitchFamily="18" charset="0"/>
                <a:ea typeface="Times New Roman" panose="02020603050405020304" pitchFamily="18" charset="0"/>
              </a:rPr>
              <a:t>Penentuan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Calon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Penerima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Beasiswa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Bidikmisi</a:t>
            </a:r>
            <a:r>
              <a:rPr lang="id-ID" sz="2000" dirty="0" smtClean="0">
                <a:solidFill>
                  <a:schemeClr val="bg1"/>
                </a:solidFill>
                <a:latin typeface="Times New Roman" panose="02020603050405020304" pitchFamily="18" charset="0"/>
                <a:ea typeface="Times New Roman" panose="02020603050405020304" pitchFamily="18" charset="0"/>
              </a:rPr>
              <a:t> dan </a:t>
            </a:r>
            <a:r>
              <a:rPr lang="id-ID" sz="2000" dirty="0">
                <a:solidFill>
                  <a:schemeClr val="bg1"/>
                </a:solidFill>
                <a:latin typeface="Times New Roman" panose="02020603050405020304" pitchFamily="18" charset="0"/>
                <a:ea typeface="Times New Roman" panose="02020603050405020304" pitchFamily="18" charset="0"/>
              </a:rPr>
              <a:t>Sistem Pendukung Keputusan yang dibangun dapat</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membantu</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pihak</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Universitas</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Ichsan</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Gorontalo</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dalam</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menentukan</a:t>
            </a:r>
            <a:r>
              <a:rPr lang="en-US" sz="2000" dirty="0">
                <a:solidFill>
                  <a:schemeClr val="bg1"/>
                </a:solidFill>
                <a:latin typeface="Times New Roman" panose="02020603050405020304" pitchFamily="18" charset="0"/>
                <a:ea typeface="Times New Roman" panose="02020603050405020304" pitchFamily="18" charset="0"/>
              </a:rPr>
              <a:t> yang </a:t>
            </a:r>
            <a:r>
              <a:rPr lang="en-US" sz="2000" dirty="0" err="1">
                <a:solidFill>
                  <a:schemeClr val="bg1"/>
                </a:solidFill>
                <a:latin typeface="Times New Roman" panose="02020603050405020304" pitchFamily="18" charset="0"/>
                <a:ea typeface="Times New Roman" panose="02020603050405020304" pitchFamily="18" charset="0"/>
              </a:rPr>
              <a:t>lebih</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berhak</a:t>
            </a:r>
            <a:r>
              <a:rPr lang="en-US" sz="2000" dirty="0">
                <a:solidFill>
                  <a:schemeClr val="bg1"/>
                </a:solidFill>
                <a:latin typeface="Times New Roman" panose="02020603050405020304" pitchFamily="18" charset="0"/>
                <a:ea typeface="Times New Roman" panose="02020603050405020304" pitchFamily="18" charset="0"/>
              </a:rPr>
              <a:t> </a:t>
            </a:r>
            <a:r>
              <a:rPr lang="id-ID" sz="2000" dirty="0">
                <a:solidFill>
                  <a:schemeClr val="bg1"/>
                </a:solidFill>
                <a:latin typeface="Times New Roman" panose="02020603050405020304" pitchFamily="18" charset="0"/>
                <a:ea typeface="Times New Roman" panose="02020603050405020304" pitchFamily="18" charset="0"/>
              </a:rPr>
              <a:t>menjadi </a:t>
            </a:r>
            <a:r>
              <a:rPr lang="en-US" sz="2000" dirty="0" err="1" smtClean="0">
                <a:solidFill>
                  <a:schemeClr val="bg1"/>
                </a:solidFill>
                <a:latin typeface="Times New Roman" panose="02020603050405020304" pitchFamily="18" charset="0"/>
                <a:ea typeface="Times New Roman" panose="02020603050405020304" pitchFamily="18" charset="0"/>
              </a:rPr>
              <a:t>Penerima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Beasiswa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Bidikmisi</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smtClean="0">
                <a:solidFill>
                  <a:schemeClr val="bg1"/>
                </a:solidFill>
                <a:latin typeface="Times New Roman" panose="02020603050405020304" pitchFamily="18" charset="0"/>
                <a:ea typeface="Times New Roman" panose="02020603050405020304" pitchFamily="18" charset="0"/>
              </a:rPr>
              <a:t>karena</a:t>
            </a:r>
            <a:r>
              <a:rPr lang="en-US" sz="2000" dirty="0" smtClean="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sudah</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didasarkan</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pada</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kriteria-kriteria</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dan</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nilai</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bobot</a:t>
            </a:r>
            <a:r>
              <a:rPr lang="en-US" sz="2000" dirty="0">
                <a:solidFill>
                  <a:schemeClr val="bg1"/>
                </a:solidFill>
                <a:latin typeface="Times New Roman" panose="02020603050405020304" pitchFamily="18" charset="0"/>
                <a:ea typeface="Times New Roman" panose="02020603050405020304" pitchFamily="18" charset="0"/>
              </a:rPr>
              <a:t> yang </a:t>
            </a:r>
            <a:r>
              <a:rPr lang="en-US" sz="2000" dirty="0" err="1">
                <a:solidFill>
                  <a:schemeClr val="bg1"/>
                </a:solidFill>
                <a:latin typeface="Times New Roman" panose="02020603050405020304" pitchFamily="18" charset="0"/>
                <a:ea typeface="Times New Roman" panose="02020603050405020304" pitchFamily="18" charset="0"/>
              </a:rPr>
              <a:t>sudah</a:t>
            </a:r>
            <a:r>
              <a:rPr lang="en-US" sz="2000" dirty="0">
                <a:solidFill>
                  <a:schemeClr val="bg1"/>
                </a:solidFill>
                <a:latin typeface="Times New Roman" panose="02020603050405020304" pitchFamily="18" charset="0"/>
                <a:ea typeface="Times New Roman" panose="02020603050405020304" pitchFamily="18" charset="0"/>
              </a:rPr>
              <a:t> </a:t>
            </a:r>
            <a:r>
              <a:rPr lang="en-US" sz="2000" dirty="0" err="1">
                <a:solidFill>
                  <a:schemeClr val="bg1"/>
                </a:solidFill>
                <a:latin typeface="Times New Roman" panose="02020603050405020304" pitchFamily="18" charset="0"/>
                <a:ea typeface="Times New Roman" panose="02020603050405020304" pitchFamily="18" charset="0"/>
              </a:rPr>
              <a:t>ditentukan</a:t>
            </a:r>
            <a:r>
              <a:rPr lang="id-ID" sz="2000" dirty="0">
                <a:solidFill>
                  <a:schemeClr val="bg1"/>
                </a:solidFill>
                <a:latin typeface="Times New Roman" panose="02020603050405020304" pitchFamily="18" charset="0"/>
                <a:ea typeface="Times New Roman" panose="02020603050405020304" pitchFamily="18" charset="0"/>
              </a:rPr>
              <a:t>, dimana sistem dibuat dengan menentukan nilai bobot untuk setiap atribut. Kemudian dilakukan perangkingan untuk menentukan alternatif yang optimal yaitu peserta yang akan dipilih. Hal ini dibuktikan dengan hasil pengujian yang dilakukan dengan metode </a:t>
            </a:r>
            <a:r>
              <a:rPr lang="id-ID" sz="2000" i="1" dirty="0">
                <a:solidFill>
                  <a:schemeClr val="bg1"/>
                </a:solidFill>
                <a:latin typeface="Times New Roman" panose="02020603050405020304" pitchFamily="18" charset="0"/>
                <a:ea typeface="Times New Roman" panose="02020603050405020304" pitchFamily="18" charset="0"/>
              </a:rPr>
              <a:t>white box testing </a:t>
            </a:r>
            <a:r>
              <a:rPr lang="id-ID" sz="2000" dirty="0">
                <a:solidFill>
                  <a:schemeClr val="bg1"/>
                </a:solidFill>
                <a:latin typeface="Times New Roman" panose="02020603050405020304" pitchFamily="18" charset="0"/>
                <a:ea typeface="Times New Roman" panose="02020603050405020304" pitchFamily="18" charset="0"/>
              </a:rPr>
              <a:t>dan </a:t>
            </a:r>
            <a:r>
              <a:rPr lang="id-ID" sz="2000" i="1" dirty="0">
                <a:solidFill>
                  <a:schemeClr val="bg1"/>
                </a:solidFill>
                <a:latin typeface="Times New Roman" panose="02020603050405020304" pitchFamily="18" charset="0"/>
                <a:ea typeface="Times New Roman" panose="02020603050405020304" pitchFamily="18" charset="0"/>
              </a:rPr>
              <a:t>bases path testing </a:t>
            </a:r>
            <a:r>
              <a:rPr lang="id-ID" sz="2000" dirty="0">
                <a:solidFill>
                  <a:schemeClr val="bg1"/>
                </a:solidFill>
                <a:latin typeface="Times New Roman" panose="02020603050405020304" pitchFamily="18" charset="0"/>
                <a:ea typeface="Times New Roman" panose="02020603050405020304" pitchFamily="18" charset="0"/>
              </a:rPr>
              <a:t>yang menghasilkan nilai V(G) = CC, dimana V(G) = 5 dan CC = 5, sehingga didapat bahwa logika </a:t>
            </a:r>
            <a:r>
              <a:rPr lang="id-ID" sz="2000" i="1" dirty="0">
                <a:solidFill>
                  <a:schemeClr val="bg1"/>
                </a:solidFill>
                <a:latin typeface="Times New Roman" panose="02020603050405020304" pitchFamily="18" charset="0"/>
                <a:ea typeface="Times New Roman" panose="02020603050405020304" pitchFamily="18" charset="0"/>
              </a:rPr>
              <a:t>flowchart </a:t>
            </a:r>
            <a:r>
              <a:rPr lang="id-ID" sz="2000" dirty="0">
                <a:solidFill>
                  <a:schemeClr val="bg1"/>
                </a:solidFill>
                <a:latin typeface="Times New Roman" panose="02020603050405020304" pitchFamily="18" charset="0"/>
                <a:ea typeface="Times New Roman" panose="02020603050405020304" pitchFamily="18" charset="0"/>
              </a:rPr>
              <a:t>perhitungan vektor S dan vektor V serta perankingan adalah benar dan berdasarkan pengujian </a:t>
            </a:r>
            <a:r>
              <a:rPr lang="id-ID" sz="2000" i="1" dirty="0">
                <a:solidFill>
                  <a:schemeClr val="bg1"/>
                </a:solidFill>
                <a:latin typeface="Times New Roman" panose="02020603050405020304" pitchFamily="18" charset="0"/>
                <a:ea typeface="Times New Roman" panose="02020603050405020304" pitchFamily="18" charset="0"/>
              </a:rPr>
              <a:t>black box </a:t>
            </a:r>
            <a:r>
              <a:rPr lang="id-ID" sz="2000" dirty="0">
                <a:solidFill>
                  <a:schemeClr val="bg1"/>
                </a:solidFill>
                <a:latin typeface="Times New Roman" panose="02020603050405020304" pitchFamily="18" charset="0"/>
                <a:ea typeface="Times New Roman" panose="02020603050405020304" pitchFamily="18" charset="0"/>
              </a:rPr>
              <a:t>yang meliputi uji </a:t>
            </a:r>
            <a:r>
              <a:rPr lang="id-ID" sz="2000" i="1" dirty="0">
                <a:solidFill>
                  <a:schemeClr val="bg1"/>
                </a:solidFill>
                <a:latin typeface="Times New Roman" panose="02020603050405020304" pitchFamily="18" charset="0"/>
                <a:ea typeface="Times New Roman" panose="02020603050405020304" pitchFamily="18" charset="0"/>
              </a:rPr>
              <a:t>input </a:t>
            </a:r>
            <a:r>
              <a:rPr lang="id-ID" sz="2000" dirty="0">
                <a:solidFill>
                  <a:schemeClr val="bg1"/>
                </a:solidFill>
                <a:latin typeface="Times New Roman" panose="02020603050405020304" pitchFamily="18" charset="0"/>
                <a:ea typeface="Times New Roman" panose="02020603050405020304" pitchFamily="18" charset="0"/>
              </a:rPr>
              <a:t>proses dan </a:t>
            </a:r>
            <a:r>
              <a:rPr lang="id-ID" sz="2000" i="1" dirty="0">
                <a:solidFill>
                  <a:schemeClr val="bg1"/>
                </a:solidFill>
                <a:latin typeface="Times New Roman" panose="02020603050405020304" pitchFamily="18" charset="0"/>
                <a:ea typeface="Times New Roman" panose="02020603050405020304" pitchFamily="18" charset="0"/>
              </a:rPr>
              <a:t>output </a:t>
            </a:r>
            <a:r>
              <a:rPr lang="id-ID" sz="2000" dirty="0">
                <a:solidFill>
                  <a:schemeClr val="bg1"/>
                </a:solidFill>
                <a:latin typeface="Times New Roman" panose="02020603050405020304" pitchFamily="18" charset="0"/>
                <a:ea typeface="Times New Roman" panose="02020603050405020304" pitchFamily="18" charset="0"/>
              </a:rPr>
              <a:t>dengan mengacu pada rancangan perangkat lunak yang sudah dibuat telah terpenuhi dengan hasil sesuai dengan rancangan.</a:t>
            </a:r>
            <a:endParaRPr lang="id-ID" sz="2000" dirty="0">
              <a:solidFill>
                <a:schemeClr val="bg1"/>
              </a:solidFill>
            </a:endParaRPr>
          </a:p>
          <a:p>
            <a:pPr lvl="0" algn="just">
              <a:spcAft>
                <a:spcPts val="0"/>
              </a:spcAft>
            </a:pPr>
            <a:endParaRPr lang="id-ID" dirty="0">
              <a:solidFill>
                <a:schemeClr val="bg1"/>
              </a:solidFill>
              <a:effectLst/>
              <a:latin typeface="Times New Roman" panose="02020603050405020304" pitchFamily="18" charset="0"/>
              <a:ea typeface="Times New Roman" panose="02020603050405020304" pitchFamily="18" charset="0"/>
            </a:endParaRPr>
          </a:p>
        </p:txBody>
      </p:sp>
      <p:pic>
        <p:nvPicPr>
          <p:cNvPr id="13" name="Picture 6" descr="C:\Users\ichal\Pictures\latihan brosur\Untitled-1.png"/>
          <p:cNvPicPr>
            <a:picLocks noChangeAspect="1" noChangeArrowheads="1"/>
          </p:cNvPicPr>
          <p:nvPr/>
        </p:nvPicPr>
        <p:blipFill>
          <a:blip r:embed="rId3"/>
          <a:srcRect/>
          <a:stretch>
            <a:fillRect/>
          </a:stretch>
        </p:blipFill>
        <p:spPr bwMode="auto">
          <a:xfrm>
            <a:off x="-224099" y="3470223"/>
            <a:ext cx="2477000" cy="2414292"/>
          </a:xfrm>
          <a:prstGeom prst="rect">
            <a:avLst/>
          </a:prstGeom>
          <a:noFill/>
          <a:effectLst>
            <a:softEdge rad="317500"/>
          </a:effectLst>
        </p:spPr>
      </p:pic>
      <p:pic>
        <p:nvPicPr>
          <p:cNvPr id="14" name="Picture 7" descr="C:\Users\ichal\Pictures\latihan brosur\xx.png"/>
          <p:cNvPicPr>
            <a:picLocks noChangeAspect="1" noChangeArrowheads="1"/>
          </p:cNvPicPr>
          <p:nvPr/>
        </p:nvPicPr>
        <p:blipFill>
          <a:blip r:embed="rId4"/>
          <a:srcRect/>
          <a:stretch>
            <a:fillRect/>
          </a:stretch>
        </p:blipFill>
        <p:spPr bwMode="auto">
          <a:xfrm>
            <a:off x="-73743" y="3616773"/>
            <a:ext cx="2176287" cy="2121192"/>
          </a:xfrm>
          <a:prstGeom prst="rect">
            <a:avLst/>
          </a:prstGeom>
          <a:noFill/>
        </p:spPr>
      </p:pic>
    </p:spTree>
    <p:extLst>
      <p:ext uri="{BB962C8B-B14F-4D97-AF65-F5344CB8AC3E}">
        <p14:creationId xmlns:p14="http://schemas.microsoft.com/office/powerpoint/2010/main" xmlns="" val="375523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Horizontal)">
                                      <p:cBhvr>
                                        <p:cTn id="7" dur="500"/>
                                        <p:tgtEl>
                                          <p:spTgt spid="13"/>
                                        </p:tgtEl>
                                      </p:cBhvr>
                                    </p:animEffect>
                                  </p:childTnLst>
                                </p:cTn>
                              </p:par>
                              <p:par>
                                <p:cTn id="8" presetID="16" presetClass="entr" presetSubtype="2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Horizontal)">
                                      <p:cBhvr>
                                        <p:cTn id="10" dur="500"/>
                                        <p:tgtEl>
                                          <p:spTgt spid="14"/>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style>
          <a:lnRef idx="1">
            <a:schemeClr val="accent1"/>
          </a:lnRef>
          <a:fillRef idx="2">
            <a:schemeClr val="accent1"/>
          </a:fillRef>
          <a:effectRef idx="1">
            <a:schemeClr val="accent1"/>
          </a:effectRef>
          <a:fontRef idx="minor">
            <a:schemeClr val="dk1"/>
          </a:fontRef>
        </p:style>
      </p:pic>
      <p:sp>
        <p:nvSpPr>
          <p:cNvPr id="74" name="Rectangle 44"/>
          <p:cNvSpPr>
            <a:spLocks noChangeArrowheads="1"/>
          </p:cNvSpPr>
          <p:nvPr/>
        </p:nvSpPr>
        <p:spPr bwMode="auto">
          <a:xfrm>
            <a:off x="-224099" y="5060030"/>
            <a:ext cx="408489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perspectiveContrastingRightFacing"/>
              <a:lightRig rig="threePt" dir="t"/>
            </a:scene3d>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P</a:t>
            </a:r>
            <a:r>
              <a:rPr kumimoji="0" lang="id-ID" sz="4000" b="1" i="0" u="none" strike="noStrike" cap="none" normalizeH="0" baseline="0" dirty="0" smtClean="0">
                <a:ln>
                  <a:noFill/>
                </a:ln>
                <a:solidFill>
                  <a:schemeClr val="tx1"/>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resentase </a:t>
            </a:r>
            <a:r>
              <a:rPr kumimoji="0" lang="id-ID" sz="4000" b="1" i="0" u="none" strike="noStrike" cap="none" normalizeH="0" baseline="0" dirty="0" smtClean="0">
                <a:ln>
                  <a:noFill/>
                </a:ln>
                <a:solidFill>
                  <a:srgbClr val="FF0000"/>
                </a:solidFill>
                <a:effectLst>
                  <a:reflection blurRad="6350" stA="55000" endA="300" endPos="455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Skripsi</a:t>
            </a:r>
            <a:endParaRPr kumimoji="0" lang="id-ID" sz="4000" b="0" i="0" u="none" strike="noStrike" cap="none" normalizeH="0" baseline="0" dirty="0" smtClean="0">
              <a:ln>
                <a:noFill/>
              </a:ln>
              <a:solidFill>
                <a:srgbClr val="FF0000"/>
              </a:solidFill>
              <a:effectLst>
                <a:reflection blurRad="6350" stA="55000" endA="300" endPos="45500" dir="5400000" sy="-100000" algn="bl" rotWithShape="0"/>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6" descr="C:\Users\ichal\Pictures\latihan brosur\Untitled-1.png"/>
          <p:cNvPicPr>
            <a:picLocks noChangeAspect="1" noChangeArrowheads="1"/>
          </p:cNvPicPr>
          <p:nvPr/>
        </p:nvPicPr>
        <p:blipFill>
          <a:blip r:embed="rId3"/>
          <a:srcRect/>
          <a:stretch>
            <a:fillRect/>
          </a:stretch>
        </p:blipFill>
        <p:spPr bwMode="auto">
          <a:xfrm>
            <a:off x="-224099" y="3470223"/>
            <a:ext cx="2477000" cy="2414292"/>
          </a:xfrm>
          <a:prstGeom prst="rect">
            <a:avLst/>
          </a:prstGeom>
          <a:noFill/>
          <a:effectLst>
            <a:softEdge rad="317500"/>
          </a:effectLst>
        </p:spPr>
      </p:pic>
      <p:pic>
        <p:nvPicPr>
          <p:cNvPr id="6" name="Picture 7" descr="C:\Users\ichal\Pictures\latihan brosur\xx.png"/>
          <p:cNvPicPr>
            <a:picLocks noChangeAspect="1" noChangeArrowheads="1"/>
          </p:cNvPicPr>
          <p:nvPr/>
        </p:nvPicPr>
        <p:blipFill>
          <a:blip r:embed="rId4"/>
          <a:srcRect/>
          <a:stretch>
            <a:fillRect/>
          </a:stretch>
        </p:blipFill>
        <p:spPr bwMode="auto">
          <a:xfrm>
            <a:off x="-73743" y="3616773"/>
            <a:ext cx="2176287" cy="2121192"/>
          </a:xfrm>
          <a:prstGeom prst="rect">
            <a:avLst/>
          </a:prstGeom>
          <a:noFill/>
        </p:spPr>
      </p:pic>
      <p:sp>
        <p:nvSpPr>
          <p:cNvPr id="10" name="Title 9"/>
          <p:cNvSpPr>
            <a:spLocks noGrp="1"/>
          </p:cNvSpPr>
          <p:nvPr>
            <p:ph type="ctrTitle"/>
          </p:nvPr>
        </p:nvSpPr>
        <p:spPr>
          <a:xfrm>
            <a:off x="3243532" y="2864899"/>
            <a:ext cx="6694098" cy="1120505"/>
          </a:xfrm>
        </p:spPr>
        <p:txBody>
          <a:bodyPr>
            <a:normAutofit/>
          </a:bodyPr>
          <a:lstStyle/>
          <a:p>
            <a:r>
              <a:rPr lang="en-US" b="1" dirty="0" smtClean="0">
                <a:solidFill>
                  <a:schemeClr val="bg1"/>
                </a:solidFill>
                <a:latin typeface="Times New Roman" pitchFamily="18" charset="0"/>
                <a:cs typeface="Times New Roman" pitchFamily="18" charset="0"/>
              </a:rPr>
              <a:t>TERIMA KASIH</a:t>
            </a:r>
            <a:endParaRPr lang="en-US"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293062377"/>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par>
                                <p:cTn id="8" presetID="16" presetClass="entr" presetSubtype="2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Horizontal)">
                                      <p:cBhvr>
                                        <p:cTn id="10" dur="500"/>
                                        <p:tgtEl>
                                          <p:spTgt spid="6"/>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TotalTime>
  <Words>472</Words>
  <Application>Microsoft Office PowerPoint</Application>
  <PresentationFormat>Custom</PresentationFormat>
  <Paragraphs>89</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Microsoft Visio Drawing</vt:lpstr>
      <vt:lpstr>SISTEM PENDUKUNG KEPUTUSAN PENETUAN CALON PENERIMA BEASISWA BIDIKMISI DENGAN METODE WEIGHTED PRODUCT (WP) </vt:lpstr>
      <vt:lpstr>Slide 2</vt:lpstr>
      <vt:lpstr>Slide 3</vt:lpstr>
      <vt:lpstr>Slide 4</vt:lpstr>
      <vt:lpstr>Slide 5</vt:lpstr>
      <vt:lpstr>Slide 6</vt:lpstr>
      <vt:lpstr>Slide 7</vt:lpstr>
      <vt:lpstr>TERIMA KASIH</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Fikom</dc:creator>
  <cp:lastModifiedBy>User</cp:lastModifiedBy>
  <cp:revision>41</cp:revision>
  <dcterms:created xsi:type="dcterms:W3CDTF">2016-04-26T09:04:15Z</dcterms:created>
  <dcterms:modified xsi:type="dcterms:W3CDTF">2017-05-02T09:15:17Z</dcterms:modified>
</cp:coreProperties>
</file>