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64" r:id="rId1"/>
  </p:sldMasterIdLst>
  <p:sldIdLst>
    <p:sldId id="256" r:id="rId2"/>
    <p:sldId id="257" r:id="rId3"/>
    <p:sldId id="265" r:id="rId4"/>
    <p:sldId id="258" r:id="rId5"/>
    <p:sldId id="259" r:id="rId6"/>
    <p:sldId id="269" r:id="rId7"/>
    <p:sldId id="266" r:id="rId8"/>
    <p:sldId id="268"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9" d="100"/>
          <a:sy n="69" d="100"/>
        </p:scale>
        <p:origin x="6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B4AF60A-713C-41BA-9788-4C493DDC0A9C}" type="datetimeFigureOut">
              <a:rPr lang="en-US" smtClean="0"/>
              <a:t>9/29/2018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1456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37674-C1BA-4107-9B06-6D4CAC3A3DF5}" type="datetimeFigureOut">
              <a:rPr lang="en-US" smtClean="0"/>
              <a:t>9/29/2018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3418736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37674-C1BA-4107-9B06-6D4CAC3A3DF5}" type="datetimeFigureOut">
              <a:rPr lang="en-US" smtClean="0"/>
              <a:t>9/29/2018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6624806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37674-C1BA-4107-9B06-6D4CAC3A3DF5}" type="datetimeFigureOut">
              <a:rPr lang="en-US" smtClean="0"/>
              <a:t>9/29/2018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7397119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37674-C1BA-4107-9B06-6D4CAC3A3DF5}" type="datetimeFigureOut">
              <a:rPr lang="en-US" smtClean="0"/>
              <a:t>9/29/2018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0563796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2E37674-C1BA-4107-9B06-6D4CAC3A3DF5}" type="datetimeFigureOut">
              <a:rPr lang="en-US" smtClean="0"/>
              <a:t>9/29/2018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6141958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2E37674-C1BA-4107-9B06-6D4CAC3A3DF5}" type="datetimeFigureOut">
              <a:rPr lang="en-US" smtClean="0"/>
              <a:t>9/29/2018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76330297"/>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5E0FA7-C445-42F7-AF66-A4F5A6FC8A9C}" type="datetimeFigureOut">
              <a:rPr lang="en-US" smtClean="0"/>
              <a:t>9/29/2018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286112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5AC5C5-1A57-4420-8AFB-CE41693A794B}" type="datetimeFigureOut">
              <a:rPr lang="en-US" smtClean="0"/>
              <a:t>9/29/2018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7900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4C08AF-84E6-4329-8E67-FEA434B47075}" type="datetimeFigureOut">
              <a:rPr lang="en-US" smtClean="0"/>
              <a:t>9/29/2018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76667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6EE328-6AFF-436B-881F-213D56084544}" type="datetimeFigureOut">
              <a:rPr lang="en-US" smtClean="0"/>
              <a:t>9/29/2018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689148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02069A-09EE-4C7C-86A4-2314A404921D}" type="datetimeFigureOut">
              <a:rPr lang="en-US" smtClean="0"/>
              <a:t>9/29/2018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794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56EE7F1-171E-411F-96CA-A251A21496E7}" type="datetimeFigureOut">
              <a:rPr lang="en-US" smtClean="0"/>
              <a:t>9/29/2018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98374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872C98D-A273-4547-9B92-97D7769F71A6}" type="datetimeFigureOut">
              <a:rPr lang="en-US" smtClean="0"/>
              <a:t>9/29/2018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78836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B7CD67-0644-446C-B2AD-1C09BF34F286}" type="datetimeFigureOut">
              <a:rPr lang="en-US" smtClean="0"/>
              <a:t>9/29/2018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31152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480828-6983-48AD-9E27-CBD3696F837E}" type="datetimeFigureOut">
              <a:rPr lang="en-US" smtClean="0"/>
              <a:t>9/29/2018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62464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C5EFB91-0324-450E-B17F-36DC0ECCE413}" type="datetimeFigureOut">
              <a:rPr lang="en-US" smtClean="0"/>
              <a:t>9/29/2018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69941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52E37674-C1BA-4107-9B06-6D4CAC3A3DF5}" type="datetimeFigureOut">
              <a:rPr lang="en-US" smtClean="0"/>
              <a:t>9/29/2018</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50009691"/>
      </p:ext>
    </p:extLst>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 id="2147483881" r:id="rId17"/>
  </p:sldLayoutIdLst>
  <p:hf sldNum="0" hdr="0" ftr="0" dt="0"/>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6BC1C-EC47-4525-BAF2-FADD606A7FA5}"/>
              </a:ext>
            </a:extLst>
          </p:cNvPr>
          <p:cNvSpPr>
            <a:spLocks noGrp="1"/>
          </p:cNvSpPr>
          <p:nvPr>
            <p:ph type="ctrTitle"/>
          </p:nvPr>
        </p:nvSpPr>
        <p:spPr>
          <a:xfrm>
            <a:off x="2031292" y="680372"/>
            <a:ext cx="8361229" cy="731497"/>
          </a:xfrm>
          <a:effectLst/>
        </p:spPr>
        <p:txBody>
          <a:bodyPr>
            <a:noAutofit/>
          </a:bodyPr>
          <a:lstStyle/>
          <a:p>
            <a:r>
              <a:rPr lang="id-ID" sz="1800" dirty="0">
                <a:effectLst/>
              </a:rPr>
              <a:t>PENERAPAN </a:t>
            </a:r>
            <a:r>
              <a:rPr lang="en-US" sz="1800" dirty="0">
                <a:effectLst/>
              </a:rPr>
              <a:t>data mining </a:t>
            </a:r>
            <a:r>
              <a:rPr lang="en-US" sz="1800" dirty="0" err="1">
                <a:effectLst/>
              </a:rPr>
              <a:t>untuk</a:t>
            </a:r>
            <a:r>
              <a:rPr lang="en-US" sz="1800" dirty="0">
                <a:effectLst/>
              </a:rPr>
              <a:t> </a:t>
            </a:r>
            <a:r>
              <a:rPr lang="en-US" sz="1800" dirty="0" err="1">
                <a:effectLst/>
              </a:rPr>
              <a:t>memprediksi</a:t>
            </a:r>
            <a:r>
              <a:rPr lang="en-US" sz="1800" dirty="0">
                <a:effectLst/>
              </a:rPr>
              <a:t> </a:t>
            </a:r>
            <a:r>
              <a:rPr lang="en-US" sz="1800" dirty="0" err="1">
                <a:effectLst/>
              </a:rPr>
              <a:t>kelayakan</a:t>
            </a:r>
            <a:r>
              <a:rPr lang="en-US" sz="1800" dirty="0">
                <a:effectLst/>
              </a:rPr>
              <a:t> </a:t>
            </a:r>
            <a:r>
              <a:rPr lang="en-US" sz="1800" dirty="0" err="1">
                <a:effectLst/>
              </a:rPr>
              <a:t>peneRIMA</a:t>
            </a:r>
            <a:r>
              <a:rPr lang="en-US" sz="1800" dirty="0">
                <a:effectLst/>
              </a:rPr>
              <a:t> </a:t>
            </a:r>
            <a:r>
              <a:rPr lang="en-US" sz="1800" dirty="0" err="1">
                <a:effectLst/>
              </a:rPr>
              <a:t>bantuan</a:t>
            </a:r>
            <a:r>
              <a:rPr lang="en-US" sz="1800" dirty="0">
                <a:effectLst/>
              </a:rPr>
              <a:t> </a:t>
            </a:r>
            <a:r>
              <a:rPr lang="en-US" sz="1800" dirty="0" err="1">
                <a:effectLst/>
              </a:rPr>
              <a:t>langsung</a:t>
            </a:r>
            <a:r>
              <a:rPr lang="en-US" sz="1800" dirty="0">
                <a:effectLst/>
              </a:rPr>
              <a:t> </a:t>
            </a:r>
            <a:br>
              <a:rPr lang="en-US" sz="1800" dirty="0">
                <a:effectLst/>
              </a:rPr>
            </a:br>
            <a:r>
              <a:rPr lang="en-US" sz="1800" dirty="0">
                <a:effectLst/>
              </a:rPr>
              <a:t>(</a:t>
            </a:r>
            <a:r>
              <a:rPr lang="en-US" sz="1800" i="1" dirty="0">
                <a:effectLst/>
              </a:rPr>
              <a:t>block grant) </a:t>
            </a:r>
            <a:r>
              <a:rPr lang="en-US" sz="1800" dirty="0">
                <a:effectLst/>
              </a:rPr>
              <a:t>program Pendidikan </a:t>
            </a:r>
            <a:br>
              <a:rPr lang="en-US" sz="1800" dirty="0">
                <a:effectLst/>
              </a:rPr>
            </a:br>
            <a:r>
              <a:rPr lang="en-US" sz="1800" dirty="0" err="1">
                <a:effectLst/>
              </a:rPr>
              <a:t>kecakapan</a:t>
            </a:r>
            <a:r>
              <a:rPr lang="en-US" sz="1800" dirty="0">
                <a:effectLst/>
              </a:rPr>
              <a:t> </a:t>
            </a:r>
            <a:r>
              <a:rPr lang="en-US" sz="1800" dirty="0" err="1">
                <a:effectLst/>
              </a:rPr>
              <a:t>wirausahawan</a:t>
            </a:r>
            <a:r>
              <a:rPr lang="en-US" sz="1800" dirty="0">
                <a:effectLst/>
              </a:rPr>
              <a:t> </a:t>
            </a:r>
            <a:r>
              <a:rPr lang="en-US" sz="1800" dirty="0" err="1">
                <a:effectLst/>
              </a:rPr>
              <a:t>dengan</a:t>
            </a:r>
            <a:r>
              <a:rPr lang="en-US" sz="1800" dirty="0">
                <a:effectLst/>
              </a:rPr>
              <a:t> </a:t>
            </a:r>
            <a:br>
              <a:rPr lang="en-US" sz="1800" dirty="0">
                <a:effectLst/>
              </a:rPr>
            </a:br>
            <a:r>
              <a:rPr lang="en-US" sz="1800" dirty="0" err="1">
                <a:effectLst/>
              </a:rPr>
              <a:t>metode</a:t>
            </a:r>
            <a:r>
              <a:rPr lang="en-US" sz="1800" dirty="0">
                <a:effectLst/>
              </a:rPr>
              <a:t> </a:t>
            </a:r>
            <a:r>
              <a:rPr lang="en-US" sz="1800" i="1" dirty="0">
                <a:effectLst/>
              </a:rPr>
              <a:t>k-nearest neighbor</a:t>
            </a:r>
            <a:endParaRPr lang="id-ID" sz="1800" dirty="0">
              <a:effectLst>
                <a:glow rad="139700">
                  <a:schemeClr val="accent3">
                    <a:satMod val="175000"/>
                    <a:alpha val="40000"/>
                  </a:schemeClr>
                </a:glow>
              </a:effectLst>
            </a:endParaRPr>
          </a:p>
        </p:txBody>
      </p:sp>
      <p:sp>
        <p:nvSpPr>
          <p:cNvPr id="3" name="Subtitle 2">
            <a:extLst>
              <a:ext uri="{FF2B5EF4-FFF2-40B4-BE49-F238E27FC236}">
                <a16:creationId xmlns:a16="http://schemas.microsoft.com/office/drawing/2014/main" id="{55FAF535-777C-4F29-8465-B8C1A071732A}"/>
              </a:ext>
            </a:extLst>
          </p:cNvPr>
          <p:cNvSpPr>
            <a:spLocks noGrp="1"/>
          </p:cNvSpPr>
          <p:nvPr>
            <p:ph type="subTitle" idx="1"/>
          </p:nvPr>
        </p:nvSpPr>
        <p:spPr>
          <a:xfrm>
            <a:off x="2796071" y="1046121"/>
            <a:ext cx="6831673" cy="5811879"/>
          </a:xfrm>
        </p:spPr>
        <p:txBody>
          <a:bodyPr>
            <a:normAutofit fontScale="40000" lnSpcReduction="20000"/>
          </a:bodyPr>
          <a:lstStyle/>
          <a:p>
            <a:endParaRPr lang="en-US" sz="4500" dirty="0"/>
          </a:p>
          <a:p>
            <a:r>
              <a:rPr lang="id-ID" sz="4500" dirty="0"/>
              <a:t>Oleh</a:t>
            </a:r>
          </a:p>
          <a:p>
            <a:r>
              <a:rPr lang="en-US" sz="4500" dirty="0"/>
              <a:t>Fauzia </a:t>
            </a:r>
            <a:r>
              <a:rPr lang="en-US" sz="4500" dirty="0" err="1"/>
              <a:t>Mardjun</a:t>
            </a:r>
            <a:endParaRPr lang="id-ID" sz="4500" dirty="0"/>
          </a:p>
          <a:p>
            <a:r>
              <a:rPr lang="id-ID" sz="4500" dirty="0"/>
              <a:t>T3114</a:t>
            </a:r>
            <a:r>
              <a:rPr lang="en-US" sz="4500" dirty="0"/>
              <a:t>202</a:t>
            </a:r>
            <a:endParaRPr lang="id-ID" sz="4500" dirty="0"/>
          </a:p>
          <a:p>
            <a:r>
              <a:rPr lang="id-ID" sz="4500" dirty="0"/>
              <a:t>Usulan Penelitian</a:t>
            </a:r>
          </a:p>
          <a:p>
            <a:endParaRPr lang="id-ID" sz="4500" dirty="0"/>
          </a:p>
          <a:p>
            <a:endParaRPr lang="id-ID" sz="4500" dirty="0"/>
          </a:p>
          <a:p>
            <a:endParaRPr lang="id-ID" sz="4500" dirty="0"/>
          </a:p>
          <a:p>
            <a:endParaRPr lang="id-ID" sz="4500" dirty="0"/>
          </a:p>
          <a:p>
            <a:endParaRPr lang="id-ID" sz="4500" dirty="0"/>
          </a:p>
          <a:p>
            <a:r>
              <a:rPr lang="id-ID" sz="4500" dirty="0"/>
              <a:t>PROGRAM SARJANA </a:t>
            </a:r>
          </a:p>
          <a:p>
            <a:r>
              <a:rPr lang="id-ID" sz="4500" dirty="0"/>
              <a:t>FAKULTAS ILMU KOMPUTER</a:t>
            </a:r>
          </a:p>
          <a:p>
            <a:r>
              <a:rPr lang="id-ID" sz="4500" dirty="0"/>
              <a:t>UNIVERSITAS ICHSAN GORONTALO</a:t>
            </a:r>
          </a:p>
          <a:p>
            <a:r>
              <a:rPr lang="id-ID" sz="4500" dirty="0"/>
              <a:t>2018</a:t>
            </a:r>
          </a:p>
          <a:p>
            <a:endParaRPr lang="id-ID" sz="1800" dirty="0"/>
          </a:p>
          <a:p>
            <a:endParaRPr lang="id-ID" sz="1800" dirty="0"/>
          </a:p>
          <a:p>
            <a:endParaRPr lang="id-ID" sz="1800" dirty="0"/>
          </a:p>
          <a:p>
            <a:endParaRPr lang="id-ID" sz="1800" dirty="0"/>
          </a:p>
          <a:p>
            <a:endParaRPr lang="id-ID" sz="1800" dirty="0"/>
          </a:p>
        </p:txBody>
      </p:sp>
      <p:pic>
        <p:nvPicPr>
          <p:cNvPr id="4" name="Picture 3" descr="E:\Program Ichsan\Akademik_UIG\Gbr\Unisan BW.wmf">
            <a:extLst>
              <a:ext uri="{FF2B5EF4-FFF2-40B4-BE49-F238E27FC236}">
                <a16:creationId xmlns:a16="http://schemas.microsoft.com/office/drawing/2014/main" id="{EA9C3955-5AC0-4978-AF89-6EF1B3A17F0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437170" y="3398827"/>
            <a:ext cx="1549474" cy="1403414"/>
          </a:xfrm>
          <a:prstGeom prst="rect">
            <a:avLst/>
          </a:prstGeom>
          <a:noFill/>
          <a:ln w="9525">
            <a:noFill/>
            <a:miter lim="800000"/>
            <a:headEnd/>
            <a:tailEnd/>
          </a:ln>
        </p:spPr>
      </p:pic>
    </p:spTree>
    <p:extLst>
      <p:ext uri="{BB962C8B-B14F-4D97-AF65-F5344CB8AC3E}">
        <p14:creationId xmlns:p14="http://schemas.microsoft.com/office/powerpoint/2010/main" val="2599544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7E249-8F24-4B85-8DA9-BEBAE2DCFEEC}"/>
              </a:ext>
            </a:extLst>
          </p:cNvPr>
          <p:cNvSpPr>
            <a:spLocks noGrp="1"/>
          </p:cNvSpPr>
          <p:nvPr>
            <p:ph type="title"/>
          </p:nvPr>
        </p:nvSpPr>
        <p:spPr>
          <a:xfrm>
            <a:off x="1371600" y="914400"/>
            <a:ext cx="9601200" cy="1257300"/>
          </a:xfrm>
        </p:spPr>
        <p:txBody>
          <a:bodyPr/>
          <a:lstStyle/>
          <a:p>
            <a:pPr marL="571500" indent="-571500">
              <a:buFont typeface="Wingdings" panose="05000000000000000000" pitchFamily="2" charset="2"/>
              <a:buChar char="q"/>
            </a:pPr>
            <a:r>
              <a:rPr lang="id-ID" dirty="0"/>
              <a:t>Latar Belakang</a:t>
            </a:r>
          </a:p>
        </p:txBody>
      </p:sp>
      <p:sp>
        <p:nvSpPr>
          <p:cNvPr id="3" name="Content Placeholder 2">
            <a:extLst>
              <a:ext uri="{FF2B5EF4-FFF2-40B4-BE49-F238E27FC236}">
                <a16:creationId xmlns:a16="http://schemas.microsoft.com/office/drawing/2014/main" id="{CE086179-BD33-4DB3-8992-A594E3177AC2}"/>
              </a:ext>
            </a:extLst>
          </p:cNvPr>
          <p:cNvSpPr>
            <a:spLocks noGrp="1"/>
          </p:cNvSpPr>
          <p:nvPr>
            <p:ph idx="1"/>
          </p:nvPr>
        </p:nvSpPr>
        <p:spPr>
          <a:xfrm>
            <a:off x="1371600" y="2212228"/>
            <a:ext cx="9601200" cy="3838890"/>
          </a:xfrm>
        </p:spPr>
        <p:txBody>
          <a:bodyPr>
            <a:normAutofit fontScale="77500" lnSpcReduction="20000"/>
          </a:bodyPr>
          <a:lstStyle/>
          <a:p>
            <a:pPr algn="just"/>
            <a:r>
              <a:rPr lang="id-ID" sz="1800" dirty="0">
                <a:effectLst/>
              </a:rPr>
              <a:t>Kebijakan pembangunan pendidikan nasional diarahkan untuk meningkatkan ketersediaan, keterjangkauan, kualitas, kesetaraan dan kepastian secara efisien dan efektif. Untuk mewujudkan tujuan tersebut maka dalam penyelenggaraan pendidikan nasional bertumpu pada 5 prinsip yakni; 1) ketersediaan berbagai program layanan pendidikan, 2) biaya pendidikan yang terjangkau bagi seluruh masyarakat, 3) semakin berkualitasnya setiap jenis dan jenjang pendidikan, 4) tanpa adanya perbedaan layanan pendidikan ditinjau dari berbagai segi, dan 5) jaminan lulusan untuk melanjutkan dan keselarasan dengan dunia kerja. (Direktorat Pembinaan Kursus dan Pelatihan, 2011).</a:t>
            </a:r>
            <a:endParaRPr lang="en-US" sz="1800" dirty="0">
              <a:effectLst/>
            </a:endParaRPr>
          </a:p>
          <a:p>
            <a:pPr algn="just"/>
            <a:r>
              <a:rPr lang="id-ID" dirty="0">
                <a:effectLst/>
              </a:rPr>
              <a:t>Pemberian bantuan langsung program pendidikan kecakapan wirausaha di Provinsi Gorontalo dibawah naungan Dinas Pendidikan Pemuda dan Olahraga dibagi atas 3 jenis bantuan yaitu; 1) Kursus Wirausaha Perkotaan, 2) Kursus Wilayah Pedesaan dan 3) Lembaga Kursus dan Pelatihan.  Berdasarkan data yang diperoleh data dari Dinas Pendidikan Pemuda dan Olahraga Kota Gorontalo mengenai pelaksaan program diatas sudah dilaksanakan sejak tahun </a:t>
            </a:r>
            <a:r>
              <a:rPr lang="en-US" dirty="0">
                <a:effectLst/>
              </a:rPr>
              <a:t>2015</a:t>
            </a:r>
            <a:r>
              <a:rPr lang="id-ID" dirty="0">
                <a:effectLst/>
              </a:rPr>
              <a:t> sampai dengan sekarang dan tetap berlanjut untuk tahun berikutnya, untuk mewujudkan program pemerintah diatas sudah dilakukan pemberian bantuan kepada lembaga pengelola program tersebut. Adapun data pemohon dan penerima bantuan tersebut dapat dilihat pada tabel berikut. </a:t>
            </a:r>
            <a:endParaRPr lang="en-US" dirty="0">
              <a:effectLst/>
            </a:endParaRPr>
          </a:p>
          <a:p>
            <a:pPr algn="just"/>
            <a:endParaRPr lang="en-US" sz="1800" dirty="0">
              <a:effectLst/>
            </a:endParaRPr>
          </a:p>
          <a:p>
            <a:pPr marL="0" indent="0" algn="just">
              <a:buNone/>
            </a:pPr>
            <a:endParaRPr lang="id-ID" dirty="0"/>
          </a:p>
        </p:txBody>
      </p:sp>
    </p:spTree>
    <p:extLst>
      <p:ext uri="{BB962C8B-B14F-4D97-AF65-F5344CB8AC3E}">
        <p14:creationId xmlns:p14="http://schemas.microsoft.com/office/powerpoint/2010/main" val="1080470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buFont typeface="Wingdings" panose="05000000000000000000" pitchFamily="2" charset="2"/>
              <a:buChar char="q"/>
            </a:pPr>
            <a:r>
              <a:rPr lang="id-ID" dirty="0"/>
              <a:t>Latar Belakang</a:t>
            </a:r>
          </a:p>
        </p:txBody>
      </p:sp>
      <p:sp>
        <p:nvSpPr>
          <p:cNvPr id="3" name="Content Placeholder 2"/>
          <p:cNvSpPr>
            <a:spLocks noGrp="1"/>
          </p:cNvSpPr>
          <p:nvPr>
            <p:ph idx="1"/>
          </p:nvPr>
        </p:nvSpPr>
        <p:spPr/>
        <p:txBody>
          <a:bodyPr>
            <a:normAutofit/>
          </a:bodyPr>
          <a:lstStyle/>
          <a:p>
            <a:r>
              <a:rPr lang="en-US" dirty="0">
                <a:effectLst/>
              </a:rPr>
              <a:t>Salah </a:t>
            </a:r>
            <a:r>
              <a:rPr lang="en-US" dirty="0" err="1">
                <a:effectLst/>
              </a:rPr>
              <a:t>satu</a:t>
            </a:r>
            <a:r>
              <a:rPr lang="en-US" dirty="0">
                <a:effectLst/>
              </a:rPr>
              <a:t> </a:t>
            </a:r>
            <a:r>
              <a:rPr lang="en-US" dirty="0" err="1">
                <a:effectLst/>
              </a:rPr>
              <a:t>solusi</a:t>
            </a:r>
            <a:r>
              <a:rPr lang="en-US" dirty="0">
                <a:effectLst/>
              </a:rPr>
              <a:t> yang </a:t>
            </a:r>
            <a:r>
              <a:rPr lang="en-US" dirty="0" err="1">
                <a:effectLst/>
              </a:rPr>
              <a:t>digunakan</a:t>
            </a:r>
            <a:r>
              <a:rPr lang="en-US" dirty="0">
                <a:effectLst/>
              </a:rPr>
              <a:t> </a:t>
            </a:r>
            <a:r>
              <a:rPr lang="en-US" dirty="0" err="1">
                <a:effectLst/>
              </a:rPr>
              <a:t>dari</a:t>
            </a:r>
            <a:r>
              <a:rPr lang="en-US" dirty="0">
                <a:effectLst/>
              </a:rPr>
              <a:t> </a:t>
            </a:r>
            <a:r>
              <a:rPr lang="en-US" dirty="0" err="1">
                <a:effectLst/>
              </a:rPr>
              <a:t>permasalahan</a:t>
            </a:r>
            <a:r>
              <a:rPr lang="en-US" dirty="0">
                <a:effectLst/>
              </a:rPr>
              <a:t> </a:t>
            </a:r>
            <a:r>
              <a:rPr lang="en-US" dirty="0" err="1">
                <a:effectLst/>
              </a:rPr>
              <a:t>diatas</a:t>
            </a:r>
            <a:r>
              <a:rPr lang="en-US" dirty="0">
                <a:effectLst/>
              </a:rPr>
              <a:t> </a:t>
            </a:r>
            <a:r>
              <a:rPr lang="en-US" dirty="0" err="1">
                <a:effectLst/>
              </a:rPr>
              <a:t>dengan</a:t>
            </a:r>
            <a:r>
              <a:rPr lang="en-US" dirty="0">
                <a:effectLst/>
              </a:rPr>
              <a:t> </a:t>
            </a:r>
            <a:r>
              <a:rPr lang="en-US" dirty="0" err="1">
                <a:effectLst/>
              </a:rPr>
              <a:t>memanfaatkan</a:t>
            </a:r>
            <a:r>
              <a:rPr lang="en-US" dirty="0">
                <a:effectLst/>
              </a:rPr>
              <a:t> data </a:t>
            </a:r>
            <a:r>
              <a:rPr lang="en-US" dirty="0" err="1">
                <a:effectLst/>
              </a:rPr>
              <a:t>mining,yaitu</a:t>
            </a:r>
            <a:r>
              <a:rPr lang="en-US" dirty="0">
                <a:effectLst/>
              </a:rPr>
              <a:t> </a:t>
            </a:r>
            <a:r>
              <a:rPr lang="en-US" dirty="0" err="1">
                <a:effectLst/>
              </a:rPr>
              <a:t>untuk</a:t>
            </a:r>
            <a:r>
              <a:rPr lang="en-US" dirty="0">
                <a:effectLst/>
              </a:rPr>
              <a:t> </a:t>
            </a:r>
            <a:r>
              <a:rPr lang="en-US" dirty="0" err="1">
                <a:effectLst/>
              </a:rPr>
              <a:t>menentukan</a:t>
            </a:r>
            <a:r>
              <a:rPr lang="id-ID" dirty="0">
                <a:effectLst/>
              </a:rPr>
              <a:t> lembaga yang akan menerima dana bantuan langsung penyelenggaraan program kecakapan wirausaha </a:t>
            </a:r>
            <a:r>
              <a:rPr lang="en-US" dirty="0" err="1">
                <a:effectLst/>
              </a:rPr>
              <a:t>didasarkan</a:t>
            </a:r>
            <a:r>
              <a:rPr lang="en-US" dirty="0">
                <a:effectLst/>
              </a:rPr>
              <a:t> </a:t>
            </a:r>
            <a:r>
              <a:rPr lang="en-US" dirty="0" err="1">
                <a:effectLst/>
              </a:rPr>
              <a:t>dari</a:t>
            </a:r>
            <a:r>
              <a:rPr lang="en-US" dirty="0">
                <a:effectLst/>
              </a:rPr>
              <a:t> </a:t>
            </a:r>
            <a:r>
              <a:rPr lang="en-US" dirty="0" err="1">
                <a:effectLst/>
              </a:rPr>
              <a:t>hasil</a:t>
            </a:r>
            <a:r>
              <a:rPr lang="en-US" dirty="0">
                <a:effectLst/>
              </a:rPr>
              <a:t> </a:t>
            </a:r>
            <a:r>
              <a:rPr lang="en-US" dirty="0" err="1">
                <a:effectLst/>
              </a:rPr>
              <a:t>penilaian</a:t>
            </a:r>
            <a:r>
              <a:rPr lang="en-US" dirty="0">
                <a:effectLst/>
              </a:rPr>
              <a:t> proposal yang </a:t>
            </a:r>
            <a:r>
              <a:rPr lang="en-US" dirty="0" err="1">
                <a:effectLst/>
              </a:rPr>
              <a:t>diajukan</a:t>
            </a:r>
            <a:r>
              <a:rPr lang="en-US" dirty="0">
                <a:effectLst/>
              </a:rPr>
              <a:t> oleh </a:t>
            </a:r>
            <a:r>
              <a:rPr lang="en-US" dirty="0" err="1">
                <a:effectLst/>
              </a:rPr>
              <a:t>lembaga</a:t>
            </a:r>
            <a:r>
              <a:rPr lang="id-ID" dirty="0">
                <a:effectLst/>
              </a:rPr>
              <a:t>. Adapun parameter yang digunakan dalam memprediksi kelayakan penerima dana bantuan sebanyak 1</a:t>
            </a:r>
            <a:r>
              <a:rPr lang="en-US" dirty="0">
                <a:effectLst/>
              </a:rPr>
              <a:t>1</a:t>
            </a:r>
            <a:r>
              <a:rPr lang="id-ID" dirty="0">
                <a:effectLst/>
              </a:rPr>
              <a:t> variabel. </a:t>
            </a:r>
            <a:endParaRPr lang="en-US" dirty="0">
              <a:effectLst/>
            </a:endParaRPr>
          </a:p>
        </p:txBody>
      </p:sp>
    </p:spTree>
    <p:extLst>
      <p:ext uri="{BB962C8B-B14F-4D97-AF65-F5344CB8AC3E}">
        <p14:creationId xmlns:p14="http://schemas.microsoft.com/office/powerpoint/2010/main" val="3435672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BE915-3B7E-478C-B071-2FE036CB00E9}"/>
              </a:ext>
            </a:extLst>
          </p:cNvPr>
          <p:cNvSpPr>
            <a:spLocks noGrp="1"/>
          </p:cNvSpPr>
          <p:nvPr>
            <p:ph type="title"/>
          </p:nvPr>
        </p:nvSpPr>
        <p:spPr>
          <a:xfrm>
            <a:off x="1371600" y="1231717"/>
            <a:ext cx="9601200" cy="1485900"/>
          </a:xfrm>
        </p:spPr>
        <p:txBody>
          <a:bodyPr/>
          <a:lstStyle/>
          <a:p>
            <a:pPr marL="571500" indent="-571500">
              <a:buFont typeface="Wingdings" panose="05000000000000000000" pitchFamily="2" charset="2"/>
              <a:buChar char="q"/>
            </a:pPr>
            <a:r>
              <a:rPr lang="id-ID" dirty="0"/>
              <a:t>Identifikasi Masalah</a:t>
            </a:r>
          </a:p>
        </p:txBody>
      </p:sp>
      <p:sp>
        <p:nvSpPr>
          <p:cNvPr id="3" name="Content Placeholder 2">
            <a:extLst>
              <a:ext uri="{FF2B5EF4-FFF2-40B4-BE49-F238E27FC236}">
                <a16:creationId xmlns:a16="http://schemas.microsoft.com/office/drawing/2014/main" id="{BE1A80D6-DB5A-4931-A233-E6BC02C16D2A}"/>
              </a:ext>
            </a:extLst>
          </p:cNvPr>
          <p:cNvSpPr>
            <a:spLocks noGrp="1"/>
          </p:cNvSpPr>
          <p:nvPr>
            <p:ph idx="1"/>
          </p:nvPr>
        </p:nvSpPr>
        <p:spPr>
          <a:xfrm>
            <a:off x="1371600" y="2511197"/>
            <a:ext cx="9601200" cy="3438841"/>
          </a:xfrm>
        </p:spPr>
        <p:txBody>
          <a:bodyPr>
            <a:normAutofit/>
          </a:bodyPr>
          <a:lstStyle/>
          <a:p>
            <a:pPr lvl="0"/>
            <a:r>
              <a:rPr lang="id-ID" dirty="0">
                <a:effectLst/>
              </a:rPr>
              <a:t>Belum adanya sistem prediksi yang digunakan oleh pihak pemberi dana dalam penentuan pemohon yang layak atau tidak layak menerima bantuan.</a:t>
            </a:r>
            <a:endParaRPr lang="en-US" dirty="0">
              <a:effectLst/>
            </a:endParaRPr>
          </a:p>
          <a:p>
            <a:r>
              <a:rPr lang="id-ID" dirty="0">
                <a:effectLst/>
              </a:rPr>
              <a:t>Banyaknya variabel yang digunakan untuk memprediksi pemohon yang layak dan tidak layak sehingga membutuhkan suatu sistem prediksi</a:t>
            </a:r>
            <a:r>
              <a:rPr lang="en-US" dirty="0">
                <a:effectLst/>
              </a:rPr>
              <a:t>.</a:t>
            </a:r>
          </a:p>
        </p:txBody>
      </p:sp>
    </p:spTree>
    <p:extLst>
      <p:ext uri="{BB962C8B-B14F-4D97-AF65-F5344CB8AC3E}">
        <p14:creationId xmlns:p14="http://schemas.microsoft.com/office/powerpoint/2010/main" val="1685360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27D20-7223-4884-B512-33CA4A259854}"/>
              </a:ext>
            </a:extLst>
          </p:cNvPr>
          <p:cNvSpPr>
            <a:spLocks noGrp="1"/>
          </p:cNvSpPr>
          <p:nvPr>
            <p:ph type="title"/>
          </p:nvPr>
        </p:nvSpPr>
        <p:spPr>
          <a:xfrm>
            <a:off x="1371600" y="1245363"/>
            <a:ext cx="9601200" cy="951929"/>
          </a:xfrm>
        </p:spPr>
        <p:txBody>
          <a:bodyPr/>
          <a:lstStyle/>
          <a:p>
            <a:pPr marL="571500" indent="-571500">
              <a:buFont typeface="Wingdings" panose="05000000000000000000" pitchFamily="2" charset="2"/>
              <a:buChar char="q"/>
            </a:pPr>
            <a:r>
              <a:rPr lang="id-ID" dirty="0"/>
              <a:t>Rumusan Masalah </a:t>
            </a:r>
          </a:p>
        </p:txBody>
      </p:sp>
      <p:sp>
        <p:nvSpPr>
          <p:cNvPr id="3" name="Content Placeholder 2">
            <a:extLst>
              <a:ext uri="{FF2B5EF4-FFF2-40B4-BE49-F238E27FC236}">
                <a16:creationId xmlns:a16="http://schemas.microsoft.com/office/drawing/2014/main" id="{3B08EE08-A2E5-40A4-AC24-477CFFBC6068}"/>
              </a:ext>
            </a:extLst>
          </p:cNvPr>
          <p:cNvSpPr>
            <a:spLocks noGrp="1"/>
          </p:cNvSpPr>
          <p:nvPr>
            <p:ph idx="1"/>
          </p:nvPr>
        </p:nvSpPr>
        <p:spPr>
          <a:xfrm>
            <a:off x="1371600" y="2572604"/>
            <a:ext cx="9601200" cy="3725165"/>
          </a:xfrm>
        </p:spPr>
        <p:txBody>
          <a:bodyPr/>
          <a:lstStyle/>
          <a:p>
            <a:pPr marL="0" indent="0">
              <a:buNone/>
            </a:pPr>
            <a:r>
              <a:rPr lang="id-ID" sz="2400" dirty="0">
                <a:effectLst/>
              </a:rPr>
              <a:t>Dari uraian masalah di atas, dapat dirumuskan masalah pokok yang berkaitan yaitu :</a:t>
            </a:r>
            <a:endParaRPr lang="en-US" sz="2400" dirty="0">
              <a:effectLst/>
            </a:endParaRPr>
          </a:p>
          <a:p>
            <a:pPr lvl="0"/>
            <a:r>
              <a:rPr lang="id-ID" dirty="0">
                <a:effectLst/>
              </a:rPr>
              <a:t>Bagaimana </a:t>
            </a:r>
            <a:r>
              <a:rPr lang="en-US" dirty="0" err="1">
                <a:effectLst/>
              </a:rPr>
              <a:t>cara</a:t>
            </a:r>
            <a:r>
              <a:rPr lang="en-US" dirty="0">
                <a:effectLst/>
              </a:rPr>
              <a:t> </a:t>
            </a:r>
            <a:r>
              <a:rPr lang="en-US" dirty="0" err="1">
                <a:effectLst/>
              </a:rPr>
              <a:t>merekayasa</a:t>
            </a:r>
            <a:r>
              <a:rPr lang="en-US" dirty="0">
                <a:effectLst/>
              </a:rPr>
              <a:t> </a:t>
            </a:r>
            <a:r>
              <a:rPr lang="en-US" dirty="0" err="1">
                <a:effectLst/>
              </a:rPr>
              <a:t>sebuah</a:t>
            </a:r>
            <a:r>
              <a:rPr lang="en-US" dirty="0">
                <a:effectLst/>
              </a:rPr>
              <a:t> </a:t>
            </a:r>
            <a:r>
              <a:rPr lang="en-US" dirty="0" err="1">
                <a:effectLst/>
              </a:rPr>
              <a:t>aplikasi</a:t>
            </a:r>
            <a:r>
              <a:rPr lang="en-US" dirty="0">
                <a:effectLst/>
              </a:rPr>
              <a:t> P</a:t>
            </a:r>
            <a:r>
              <a:rPr lang="id-ID" dirty="0">
                <a:effectLst/>
              </a:rPr>
              <a:t>enerapan </a:t>
            </a:r>
            <a:r>
              <a:rPr lang="en-US" dirty="0">
                <a:effectLst/>
              </a:rPr>
              <a:t>D</a:t>
            </a:r>
            <a:r>
              <a:rPr lang="id-ID" dirty="0">
                <a:effectLst/>
              </a:rPr>
              <a:t>ata </a:t>
            </a:r>
            <a:r>
              <a:rPr lang="en-US" dirty="0">
                <a:effectLst/>
              </a:rPr>
              <a:t>M</a:t>
            </a:r>
            <a:r>
              <a:rPr lang="id-ID" dirty="0">
                <a:effectLst/>
              </a:rPr>
              <a:t>ining Untuk Memprediksi Kelayakan Penerima Bantuan Langsung Program Pendidika</a:t>
            </a:r>
            <a:r>
              <a:rPr lang="en-GB" dirty="0">
                <a:effectLst/>
              </a:rPr>
              <a:t>n</a:t>
            </a:r>
            <a:r>
              <a:rPr lang="id-ID" dirty="0">
                <a:effectLst/>
              </a:rPr>
              <a:t> Kecakapan Wirausaha menggunakan metode </a:t>
            </a:r>
            <a:r>
              <a:rPr lang="id-ID" i="1" dirty="0">
                <a:effectLst/>
              </a:rPr>
              <a:t>k-nearest neighbo</a:t>
            </a:r>
            <a:r>
              <a:rPr lang="id-ID" dirty="0">
                <a:effectLst/>
              </a:rPr>
              <a:t>r?</a:t>
            </a:r>
            <a:endParaRPr lang="en-US" dirty="0">
              <a:effectLst/>
            </a:endParaRPr>
          </a:p>
          <a:p>
            <a:pPr lvl="0"/>
            <a:r>
              <a:rPr lang="en-US" dirty="0" err="1">
                <a:effectLst/>
              </a:rPr>
              <a:t>Bagaimana</a:t>
            </a:r>
            <a:r>
              <a:rPr lang="en-US" dirty="0">
                <a:effectLst/>
              </a:rPr>
              <a:t> </a:t>
            </a:r>
            <a:r>
              <a:rPr lang="en-US" dirty="0" err="1">
                <a:effectLst/>
              </a:rPr>
              <a:t>hasil</a:t>
            </a:r>
            <a:r>
              <a:rPr lang="en-US" dirty="0">
                <a:effectLst/>
              </a:rPr>
              <a:t> </a:t>
            </a:r>
            <a:r>
              <a:rPr lang="en-US" dirty="0" err="1">
                <a:effectLst/>
              </a:rPr>
              <a:t>penerapan</a:t>
            </a:r>
            <a:r>
              <a:rPr lang="en-US" dirty="0">
                <a:effectLst/>
              </a:rPr>
              <a:t> </a:t>
            </a:r>
            <a:r>
              <a:rPr lang="en-US" dirty="0" err="1">
                <a:effectLst/>
              </a:rPr>
              <a:t>algoritma</a:t>
            </a:r>
            <a:r>
              <a:rPr lang="en-US" dirty="0">
                <a:effectLst/>
              </a:rPr>
              <a:t> </a:t>
            </a:r>
            <a:r>
              <a:rPr lang="id-ID" i="1" dirty="0">
                <a:effectLst/>
              </a:rPr>
              <a:t>k-nearest neighbo</a:t>
            </a:r>
            <a:r>
              <a:rPr lang="id-ID" dirty="0">
                <a:effectLst/>
              </a:rPr>
              <a:t>r </a:t>
            </a:r>
            <a:r>
              <a:rPr lang="en-US" dirty="0" err="1">
                <a:effectLst/>
              </a:rPr>
              <a:t>untuk</a:t>
            </a:r>
            <a:r>
              <a:rPr lang="en-US" dirty="0">
                <a:effectLst/>
              </a:rPr>
              <a:t> </a:t>
            </a:r>
            <a:r>
              <a:rPr lang="id-ID" dirty="0">
                <a:effectLst/>
              </a:rPr>
              <a:t>prediksi kelayakan penerima bantuan langsung program pendidikan kecakapan wirausaha </a:t>
            </a:r>
            <a:r>
              <a:rPr lang="en-US" dirty="0">
                <a:effectLst/>
              </a:rPr>
              <a:t>?</a:t>
            </a:r>
          </a:p>
          <a:p>
            <a:pPr marL="0" indent="0">
              <a:buNone/>
            </a:pPr>
            <a:endParaRPr lang="id-ID" dirty="0"/>
          </a:p>
        </p:txBody>
      </p:sp>
    </p:spTree>
    <p:extLst>
      <p:ext uri="{BB962C8B-B14F-4D97-AF65-F5344CB8AC3E}">
        <p14:creationId xmlns:p14="http://schemas.microsoft.com/office/powerpoint/2010/main" val="2015784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buFont typeface="Wingdings" panose="05000000000000000000" pitchFamily="2" charset="2"/>
              <a:buChar char="q"/>
            </a:pPr>
            <a:r>
              <a:rPr lang="id-ID" dirty="0"/>
              <a:t> TUJUAN PENELITIAN</a:t>
            </a:r>
          </a:p>
        </p:txBody>
      </p:sp>
      <p:sp>
        <p:nvSpPr>
          <p:cNvPr id="3" name="Content Placeholder 2"/>
          <p:cNvSpPr>
            <a:spLocks noGrp="1"/>
          </p:cNvSpPr>
          <p:nvPr>
            <p:ph idx="1"/>
          </p:nvPr>
        </p:nvSpPr>
        <p:spPr/>
        <p:txBody>
          <a:bodyPr/>
          <a:lstStyle/>
          <a:p>
            <a:pPr marL="0" indent="0">
              <a:buNone/>
            </a:pPr>
            <a:r>
              <a:rPr lang="id-ID" sz="2400" dirty="0">
                <a:effectLst/>
              </a:rPr>
              <a:t>Adapun tujuan dari penelitian ini adalah :</a:t>
            </a:r>
            <a:endParaRPr lang="en-US" sz="2400" dirty="0">
              <a:effectLst/>
            </a:endParaRPr>
          </a:p>
          <a:p>
            <a:pPr lvl="0"/>
            <a:r>
              <a:rPr lang="en-US" dirty="0" err="1">
                <a:effectLst/>
              </a:rPr>
              <a:t>Merekayasa</a:t>
            </a:r>
            <a:r>
              <a:rPr lang="en-US" dirty="0">
                <a:effectLst/>
              </a:rPr>
              <a:t> </a:t>
            </a:r>
            <a:r>
              <a:rPr lang="en-US" dirty="0" err="1">
                <a:effectLst/>
              </a:rPr>
              <a:t>aplikasi</a:t>
            </a:r>
            <a:r>
              <a:rPr lang="en-US" dirty="0">
                <a:effectLst/>
              </a:rPr>
              <a:t> P</a:t>
            </a:r>
            <a:r>
              <a:rPr lang="id-ID" dirty="0">
                <a:effectLst/>
              </a:rPr>
              <a:t>enerapan </a:t>
            </a:r>
            <a:r>
              <a:rPr lang="en-US" dirty="0">
                <a:effectLst/>
              </a:rPr>
              <a:t>D</a:t>
            </a:r>
            <a:r>
              <a:rPr lang="id-ID" dirty="0">
                <a:effectLst/>
              </a:rPr>
              <a:t>ata </a:t>
            </a:r>
            <a:r>
              <a:rPr lang="en-US" dirty="0">
                <a:effectLst/>
              </a:rPr>
              <a:t>M</a:t>
            </a:r>
            <a:r>
              <a:rPr lang="id-ID" dirty="0">
                <a:effectLst/>
              </a:rPr>
              <a:t>ining Untuk Memprediksi Kelayakan Penerima Bantuan Langsung Program Pendidika Kecakapan Wirausaha menggunakan metode </a:t>
            </a:r>
            <a:r>
              <a:rPr lang="id-ID" i="1" dirty="0">
                <a:effectLst/>
              </a:rPr>
              <a:t>k-nearest neighbo</a:t>
            </a:r>
            <a:r>
              <a:rPr lang="id-ID" dirty="0">
                <a:effectLst/>
              </a:rPr>
              <a:t>r </a:t>
            </a:r>
            <a:endParaRPr lang="en-US" dirty="0">
              <a:effectLst/>
            </a:endParaRPr>
          </a:p>
          <a:p>
            <a:pPr lvl="0"/>
            <a:r>
              <a:rPr lang="en-US" dirty="0" err="1">
                <a:effectLst/>
              </a:rPr>
              <a:t>Menerapkan</a:t>
            </a:r>
            <a:r>
              <a:rPr lang="en-US" dirty="0">
                <a:effectLst/>
              </a:rPr>
              <a:t> </a:t>
            </a:r>
            <a:r>
              <a:rPr lang="en-US" dirty="0" err="1">
                <a:effectLst/>
              </a:rPr>
              <a:t>hasil</a:t>
            </a:r>
            <a:r>
              <a:rPr lang="en-US" dirty="0">
                <a:effectLst/>
              </a:rPr>
              <a:t> </a:t>
            </a:r>
            <a:r>
              <a:rPr lang="en-US" dirty="0" err="1">
                <a:effectLst/>
              </a:rPr>
              <a:t>dari</a:t>
            </a:r>
            <a:r>
              <a:rPr lang="en-US" dirty="0">
                <a:effectLst/>
              </a:rPr>
              <a:t> </a:t>
            </a:r>
            <a:r>
              <a:rPr lang="en-US" dirty="0" err="1">
                <a:effectLst/>
              </a:rPr>
              <a:t>algoritma</a:t>
            </a:r>
            <a:r>
              <a:rPr lang="en-US" dirty="0">
                <a:effectLst/>
              </a:rPr>
              <a:t> </a:t>
            </a:r>
            <a:r>
              <a:rPr lang="id-ID" i="1" dirty="0">
                <a:effectLst/>
              </a:rPr>
              <a:t>k-nearest neighbo</a:t>
            </a:r>
            <a:r>
              <a:rPr lang="id-ID" dirty="0">
                <a:effectLst/>
              </a:rPr>
              <a:t>r </a:t>
            </a:r>
            <a:r>
              <a:rPr lang="en-US" dirty="0" err="1">
                <a:effectLst/>
              </a:rPr>
              <a:t>untuk</a:t>
            </a:r>
            <a:r>
              <a:rPr lang="en-US" dirty="0">
                <a:effectLst/>
              </a:rPr>
              <a:t> </a:t>
            </a:r>
            <a:r>
              <a:rPr lang="id-ID" dirty="0">
                <a:effectLst/>
              </a:rPr>
              <a:t>prediksi kelayakan penerima bantuan langsung program pendidikan kecakapan wirausaha </a:t>
            </a:r>
            <a:endParaRPr lang="en-US" dirty="0">
              <a:effectLst/>
            </a:endParaRPr>
          </a:p>
          <a:p>
            <a:pPr marL="0" indent="0" algn="just">
              <a:buNone/>
            </a:pPr>
            <a:endParaRPr lang="id-ID" dirty="0"/>
          </a:p>
        </p:txBody>
      </p:sp>
    </p:spTree>
    <p:extLst>
      <p:ext uri="{BB962C8B-B14F-4D97-AF65-F5344CB8AC3E}">
        <p14:creationId xmlns:p14="http://schemas.microsoft.com/office/powerpoint/2010/main" val="2340566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14350" indent="-514350">
              <a:buFont typeface="Wingdings" panose="05000000000000000000" pitchFamily="2" charset="2"/>
              <a:buChar char="q"/>
            </a:pPr>
            <a:r>
              <a:rPr lang="id-ID" dirty="0"/>
              <a:t>MANFAAT PENELITIAN</a:t>
            </a:r>
          </a:p>
        </p:txBody>
      </p:sp>
      <p:sp>
        <p:nvSpPr>
          <p:cNvPr id="3" name="Content Placeholder 2"/>
          <p:cNvSpPr>
            <a:spLocks noGrp="1"/>
          </p:cNvSpPr>
          <p:nvPr>
            <p:ph idx="1"/>
          </p:nvPr>
        </p:nvSpPr>
        <p:spPr>
          <a:xfrm>
            <a:off x="913795" y="2096063"/>
            <a:ext cx="10353762" cy="4291857"/>
          </a:xfrm>
        </p:spPr>
        <p:txBody>
          <a:bodyPr>
            <a:normAutofit fontScale="92500" lnSpcReduction="10000"/>
          </a:bodyPr>
          <a:lstStyle/>
          <a:p>
            <a:pPr algn="just"/>
            <a:r>
              <a:rPr lang="id-ID" dirty="0"/>
              <a:t>Pengembangan Ilmu</a:t>
            </a:r>
          </a:p>
          <a:p>
            <a:pPr marL="0" indent="0" algn="just">
              <a:buNone/>
            </a:pPr>
            <a:r>
              <a:rPr lang="id-ID" dirty="0">
                <a:effectLst/>
              </a:rPr>
              <a:t>Penelitian ini di harapkan dapat memberikan sumbangsih dan masukan terhadap pengembangan ilmu pengetahuan di bidang data mining khususnya pada kajian tentang </a:t>
            </a:r>
            <a:r>
              <a:rPr lang="en-US" dirty="0" err="1">
                <a:effectLst/>
              </a:rPr>
              <a:t>pengelompokan</a:t>
            </a:r>
            <a:r>
              <a:rPr lang="en-US" dirty="0">
                <a:effectLst/>
              </a:rPr>
              <a:t>/</a:t>
            </a:r>
            <a:r>
              <a:rPr lang="en-US" dirty="0" err="1">
                <a:effectLst/>
              </a:rPr>
              <a:t>klasifikasi</a:t>
            </a:r>
            <a:r>
              <a:rPr lang="id-ID" dirty="0"/>
              <a:t>.</a:t>
            </a:r>
          </a:p>
          <a:p>
            <a:pPr algn="just"/>
            <a:r>
              <a:rPr lang="id-ID" dirty="0"/>
              <a:t>Praktisi</a:t>
            </a:r>
          </a:p>
          <a:p>
            <a:pPr marL="0" indent="0" algn="just">
              <a:buNone/>
            </a:pPr>
            <a:r>
              <a:rPr lang="id-ID" dirty="0">
                <a:effectLst/>
              </a:rPr>
              <a:t>Sebagai salah satu bahan kajian bagi semua elemen elemen ataupun unsur – unsur yang terlibat dalam bidang data mining dan </a:t>
            </a:r>
            <a:r>
              <a:rPr lang="en-US" dirty="0" err="1">
                <a:effectLst/>
              </a:rPr>
              <a:t>klasifikasi</a:t>
            </a:r>
            <a:r>
              <a:rPr lang="id-ID" dirty="0">
                <a:effectLst/>
              </a:rPr>
              <a:t> pihak terkait yang berhubugan dengan </a:t>
            </a:r>
            <a:r>
              <a:rPr lang="en-US" dirty="0" err="1">
                <a:effectLst/>
              </a:rPr>
              <a:t>klasifikasi</a:t>
            </a:r>
            <a:r>
              <a:rPr lang="en-US" dirty="0">
                <a:effectLst/>
              </a:rPr>
              <a:t> </a:t>
            </a:r>
            <a:r>
              <a:rPr lang="en-US" dirty="0" err="1">
                <a:effectLst/>
              </a:rPr>
              <a:t>jenis</a:t>
            </a:r>
            <a:r>
              <a:rPr lang="en-US" dirty="0">
                <a:effectLst/>
              </a:rPr>
              <a:t> </a:t>
            </a:r>
            <a:r>
              <a:rPr lang="en-US" dirty="0" err="1">
                <a:effectLst/>
              </a:rPr>
              <a:t>buku</a:t>
            </a:r>
            <a:r>
              <a:rPr lang="en-US" dirty="0">
                <a:effectLst/>
              </a:rPr>
              <a:t> </a:t>
            </a:r>
            <a:r>
              <a:rPr lang="en-US" dirty="0" err="1">
                <a:effectLst/>
              </a:rPr>
              <a:t>referensi</a:t>
            </a:r>
            <a:r>
              <a:rPr lang="id-ID" dirty="0"/>
              <a:t>.</a:t>
            </a:r>
          </a:p>
          <a:p>
            <a:pPr algn="just"/>
            <a:r>
              <a:rPr lang="id-ID" dirty="0"/>
              <a:t>Peneliti</a:t>
            </a:r>
          </a:p>
          <a:p>
            <a:pPr marL="0" indent="0" algn="just">
              <a:buNone/>
            </a:pPr>
            <a:r>
              <a:rPr lang="id-ID" dirty="0">
                <a:effectLst/>
              </a:rPr>
              <a:t>Sebagai masukan bagi peneliti lain yang akan mengadakan penelitian selanjutnya tentang data mining untuk </a:t>
            </a:r>
            <a:r>
              <a:rPr lang="en-US" dirty="0" err="1">
                <a:effectLst/>
              </a:rPr>
              <a:t>klasifikasi</a:t>
            </a:r>
            <a:r>
              <a:rPr lang="id-ID" dirty="0">
                <a:effectLst/>
              </a:rPr>
              <a:t> serta penelitian tentang metode </a:t>
            </a:r>
            <a:r>
              <a:rPr lang="id-ID" i="1" dirty="0">
                <a:effectLst/>
              </a:rPr>
              <a:t>K-Nearest Neighbour</a:t>
            </a:r>
            <a:r>
              <a:rPr lang="id-ID" dirty="0">
                <a:effectLst/>
              </a:rPr>
              <a:t> </a:t>
            </a:r>
            <a:r>
              <a:rPr lang="id-ID" dirty="0"/>
              <a:t>.</a:t>
            </a:r>
          </a:p>
          <a:p>
            <a:pPr marL="0" indent="0">
              <a:buNone/>
            </a:pPr>
            <a:endParaRPr lang="id-ID" dirty="0"/>
          </a:p>
        </p:txBody>
      </p:sp>
    </p:spTree>
    <p:extLst>
      <p:ext uri="{BB962C8B-B14F-4D97-AF65-F5344CB8AC3E}">
        <p14:creationId xmlns:p14="http://schemas.microsoft.com/office/powerpoint/2010/main" val="50534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940" y="102837"/>
            <a:ext cx="10353761" cy="548328"/>
          </a:xfrm>
        </p:spPr>
        <p:txBody>
          <a:bodyPr>
            <a:normAutofit fontScale="90000"/>
          </a:bodyPr>
          <a:lstStyle/>
          <a:p>
            <a:pPr marL="457200" indent="-457200">
              <a:buFont typeface="Wingdings" panose="05000000000000000000" pitchFamily="2" charset="2"/>
              <a:buChar char="q"/>
            </a:pPr>
            <a:r>
              <a:rPr lang="id-ID" dirty="0"/>
              <a:t>Kerangka PIKIR</a:t>
            </a:r>
          </a:p>
        </p:txBody>
      </p:sp>
      <p:pic>
        <p:nvPicPr>
          <p:cNvPr id="4" name="Picture 3">
            <a:extLst>
              <a:ext uri="{FF2B5EF4-FFF2-40B4-BE49-F238E27FC236}">
                <a16:creationId xmlns:a16="http://schemas.microsoft.com/office/drawing/2014/main" id="{056AEB8C-2DD5-4C0E-8694-0F255358EC06}"/>
              </a:ext>
            </a:extLst>
          </p:cNvPr>
          <p:cNvPicPr>
            <a:picLocks noChangeAspect="1"/>
          </p:cNvPicPr>
          <p:nvPr/>
        </p:nvPicPr>
        <p:blipFill>
          <a:blip r:embed="rId2"/>
          <a:stretch>
            <a:fillRect/>
          </a:stretch>
        </p:blipFill>
        <p:spPr>
          <a:xfrm>
            <a:off x="4114800" y="627017"/>
            <a:ext cx="4170218" cy="5897880"/>
          </a:xfrm>
          <a:prstGeom prst="rect">
            <a:avLst/>
          </a:prstGeom>
        </p:spPr>
      </p:pic>
    </p:spTree>
    <p:extLst>
      <p:ext uri="{BB962C8B-B14F-4D97-AF65-F5344CB8AC3E}">
        <p14:creationId xmlns:p14="http://schemas.microsoft.com/office/powerpoint/2010/main" val="1317780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200DE8-A145-4454-A49C-D85EA9F24FDF}"/>
              </a:ext>
            </a:extLst>
          </p:cNvPr>
          <p:cNvSpPr>
            <a:spLocks noGrp="1"/>
          </p:cNvSpPr>
          <p:nvPr>
            <p:ph idx="1"/>
          </p:nvPr>
        </p:nvSpPr>
        <p:spPr/>
        <p:txBody>
          <a:bodyPr>
            <a:normAutofit/>
          </a:bodyPr>
          <a:lstStyle/>
          <a:p>
            <a:pPr marL="0" indent="0" algn="ctr">
              <a:buNone/>
            </a:pPr>
            <a:r>
              <a:rPr lang="id-ID" sz="5400" dirty="0">
                <a:effectLst>
                  <a:innerShdw blurRad="63500" dist="50800" dir="18900000">
                    <a:prstClr val="black">
                      <a:alpha val="50000"/>
                    </a:prstClr>
                  </a:innerShdw>
                </a:effectLst>
              </a:rPr>
              <a:t>TERIMA KASIH</a:t>
            </a:r>
          </a:p>
        </p:txBody>
      </p:sp>
    </p:spTree>
    <p:extLst>
      <p:ext uri="{BB962C8B-B14F-4D97-AF65-F5344CB8AC3E}">
        <p14:creationId xmlns:p14="http://schemas.microsoft.com/office/powerpoint/2010/main" val="42848121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Damask</Template>
  <TotalTime>425</TotalTime>
  <Words>519</Words>
  <Application>Microsoft Office PowerPoint</Application>
  <PresentationFormat>Widescreen</PresentationFormat>
  <Paragraphs>43</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Bookman Old Style</vt:lpstr>
      <vt:lpstr>Rockwell</vt:lpstr>
      <vt:lpstr>Wingdings</vt:lpstr>
      <vt:lpstr>Damask</vt:lpstr>
      <vt:lpstr>PENERAPAN data mining untuk memprediksi kelayakan peneRIMA bantuan langsung  (block grant) program Pendidikan  kecakapan wirausahawan dengan  metode k-nearest neighbor</vt:lpstr>
      <vt:lpstr>Latar Belakang</vt:lpstr>
      <vt:lpstr>Latar Belakang</vt:lpstr>
      <vt:lpstr>Identifikasi Masalah</vt:lpstr>
      <vt:lpstr>Rumusan Masalah </vt:lpstr>
      <vt:lpstr> TUJUAN PENELITIAN</vt:lpstr>
      <vt:lpstr>MANFAAT PENELITIAN</vt:lpstr>
      <vt:lpstr>Kerangka PIKIR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Penerapan gaussian-naive bayes untuk klasifikasi penyakit jantung</dc:title>
  <dc:creator>mama syg ppa anak</dc:creator>
  <cp:lastModifiedBy>root</cp:lastModifiedBy>
  <cp:revision>40</cp:revision>
  <dcterms:created xsi:type="dcterms:W3CDTF">2018-01-31T00:54:11Z</dcterms:created>
  <dcterms:modified xsi:type="dcterms:W3CDTF">2018-09-28T16:29:01Z</dcterms:modified>
</cp:coreProperties>
</file>